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29"/>
  </p:notesMasterIdLst>
  <p:handoutMasterIdLst>
    <p:handoutMasterId r:id="rId30"/>
  </p:handoutMasterIdLst>
  <p:sldIdLst>
    <p:sldId id="256" r:id="rId2"/>
    <p:sldId id="283" r:id="rId3"/>
    <p:sldId id="280" r:id="rId4"/>
    <p:sldId id="259" r:id="rId5"/>
    <p:sldId id="258" r:id="rId6"/>
    <p:sldId id="267" r:id="rId7"/>
    <p:sldId id="265" r:id="rId8"/>
    <p:sldId id="281" r:id="rId9"/>
    <p:sldId id="268" r:id="rId10"/>
    <p:sldId id="269" r:id="rId11"/>
    <p:sldId id="270" r:id="rId12"/>
    <p:sldId id="271" r:id="rId13"/>
    <p:sldId id="272" r:id="rId14"/>
    <p:sldId id="274" r:id="rId15"/>
    <p:sldId id="277" r:id="rId16"/>
    <p:sldId id="278" r:id="rId17"/>
    <p:sldId id="273" r:id="rId18"/>
    <p:sldId id="282" r:id="rId19"/>
    <p:sldId id="275" r:id="rId20"/>
    <p:sldId id="276" r:id="rId21"/>
    <p:sldId id="264" r:id="rId22"/>
    <p:sldId id="279" r:id="rId23"/>
    <p:sldId id="260" r:id="rId24"/>
    <p:sldId id="284" r:id="rId25"/>
    <p:sldId id="285" r:id="rId26"/>
    <p:sldId id="261" r:id="rId27"/>
    <p:sldId id="28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5018" autoAdjust="0"/>
  </p:normalViewPr>
  <p:slideViewPr>
    <p:cSldViewPr>
      <p:cViewPr varScale="1">
        <p:scale>
          <a:sx n="70" d="100"/>
          <a:sy n="70" d="100"/>
        </p:scale>
        <p:origin x="-1380" y="-150"/>
      </p:cViewPr>
      <p:guideLst>
        <p:guide orient="horz" pos="2160"/>
        <p:guide pos="2880"/>
      </p:guideLst>
    </p:cSldViewPr>
  </p:slideViewPr>
  <p:notesTextViewPr>
    <p:cViewPr>
      <p:scale>
        <a:sx n="1" d="1"/>
        <a:sy n="1" d="1"/>
      </p:scale>
      <p:origin x="0" y="0"/>
    </p:cViewPr>
  </p:notesTextViewPr>
  <p:sorterViewPr>
    <p:cViewPr>
      <p:scale>
        <a:sx n="100" d="100"/>
        <a:sy n="100" d="100"/>
      </p:scale>
      <p:origin x="0" y="5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95B7AB-8C06-4BFE-A8B2-43ADC683D8A1}" type="datetimeFigureOut">
              <a:rPr lang="en-US" smtClean="0"/>
              <a:t>7/30/2020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t>Yogita Vyas</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C7858D9-79CE-4344-8DCC-9601F00A32C6}" type="slidenum">
              <a:rPr lang="en-US" smtClean="0"/>
              <a:t>‹#›</a:t>
            </a:fld>
            <a:endParaRPr lang="en-US"/>
          </a:p>
        </p:txBody>
      </p:sp>
    </p:spTree>
    <p:extLst>
      <p:ext uri="{BB962C8B-B14F-4D97-AF65-F5344CB8AC3E}">
        <p14:creationId xmlns:p14="http://schemas.microsoft.com/office/powerpoint/2010/main" val="259505171"/>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662590-3050-4EBE-802C-590EE792E066}" type="datetimeFigureOut">
              <a:rPr lang="en-US" smtClean="0"/>
              <a:t>7/30/2020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t>Yogita Vyas</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7822A2-48E1-412F-95B7-BE554B7B19C0}" type="slidenum">
              <a:rPr lang="en-US" smtClean="0"/>
              <a:t>‹#›</a:t>
            </a:fld>
            <a:endParaRPr lang="en-US"/>
          </a:p>
        </p:txBody>
      </p:sp>
    </p:spTree>
    <p:extLst>
      <p:ext uri="{BB962C8B-B14F-4D97-AF65-F5344CB8AC3E}">
        <p14:creationId xmlns:p14="http://schemas.microsoft.com/office/powerpoint/2010/main" val="55993207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r>
              <a:rPr lang="en-US" dirty="0" smtClean="0"/>
              <a:t>Yogita Vyas</a:t>
            </a:r>
            <a:endParaRPr lang="en-US" dirty="0"/>
          </a:p>
        </p:txBody>
      </p:sp>
    </p:spTree>
    <p:extLst>
      <p:ext uri="{BB962C8B-B14F-4D97-AF65-F5344CB8AC3E}">
        <p14:creationId xmlns:p14="http://schemas.microsoft.com/office/powerpoint/2010/main" val="1139332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dirty="0" smtClean="0"/>
              <a:t>Yogita Vyas</a:t>
            </a:r>
            <a:endParaRPr lang="en-US" dirty="0"/>
          </a:p>
        </p:txBody>
      </p:sp>
    </p:spTree>
    <p:extLst>
      <p:ext uri="{BB962C8B-B14F-4D97-AF65-F5344CB8AC3E}">
        <p14:creationId xmlns:p14="http://schemas.microsoft.com/office/powerpoint/2010/main" val="871255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Yogita Vyas</a:t>
            </a:r>
            <a:endParaRPr lang="en-US" dirty="0"/>
          </a:p>
        </p:txBody>
      </p:sp>
    </p:spTree>
    <p:extLst>
      <p:ext uri="{BB962C8B-B14F-4D97-AF65-F5344CB8AC3E}">
        <p14:creationId xmlns:p14="http://schemas.microsoft.com/office/powerpoint/2010/main" val="53971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Yogita Vyas</a:t>
            </a:r>
            <a:endParaRPr lang="en-US" dirty="0"/>
          </a:p>
        </p:txBody>
      </p:sp>
    </p:spTree>
    <p:extLst>
      <p:ext uri="{BB962C8B-B14F-4D97-AF65-F5344CB8AC3E}">
        <p14:creationId xmlns:p14="http://schemas.microsoft.com/office/powerpoint/2010/main" val="882129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itchFamily="2" charset="2"/>
              <a:buChar char="ü"/>
            </a:pPr>
            <a:endParaRPr lang="en-US" dirty="0"/>
          </a:p>
        </p:txBody>
      </p:sp>
      <p:sp>
        <p:nvSpPr>
          <p:cNvPr id="5" name="Footer Placeholder 4"/>
          <p:cNvSpPr>
            <a:spLocks noGrp="1"/>
          </p:cNvSpPr>
          <p:nvPr>
            <p:ph type="ftr" sz="quarter" idx="11"/>
          </p:nvPr>
        </p:nvSpPr>
        <p:spPr/>
        <p:txBody>
          <a:bodyPr/>
          <a:lstStyle/>
          <a:p>
            <a:r>
              <a:rPr lang="en-US" dirty="0" smtClean="0"/>
              <a:t>Yogita Vyas</a:t>
            </a:r>
            <a:endParaRPr lang="en-US" dirty="0"/>
          </a:p>
        </p:txBody>
      </p:sp>
    </p:spTree>
    <p:extLst>
      <p:ext uri="{BB962C8B-B14F-4D97-AF65-F5344CB8AC3E}">
        <p14:creationId xmlns:p14="http://schemas.microsoft.com/office/powerpoint/2010/main" val="2305837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20C4457-859F-4367-8AAA-44E871759544}"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7FE00B-3FDC-4924-B696-C03217C1A8D4}"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D76620-1766-46F7-B8C9-142AB8E22802}"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4C9C6D-3EA9-4CC4-9AF7-BF42DDFA5BB9}"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8F01CF-C51C-4316-8D6A-4C1519A8BBE8}" type="datetime1">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A6ED042-D629-440E-8AD4-0A2CC2D80038}" type="datetime1">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50D467-10E4-4162-9353-D180C79019A8}" type="datetime1">
              <a:rPr lang="en-US" smtClean="0"/>
              <a:t>7/30/2020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A466FC-C647-481E-A4F7-482901336408}" type="datetime1">
              <a:rPr lang="en-US" smtClean="0"/>
              <a:t>7/30/2020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37924F-1D43-4531-87CF-35B7896785CA}" type="datetime1">
              <a:rPr lang="en-US" smtClean="0"/>
              <a:t>7/30/2020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65D6D7-1143-4C94-B894-650AA75F8F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19A98-5E9B-4D42-B5FD-69DEE3582613}" type="datetime1">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5D6D7-1143-4C94-B894-650AA75F8F4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00BA25C-C02E-42F5-AC0D-53D76E7C5FC0}" type="datetime1">
              <a:rPr lang="en-US" smtClean="0"/>
              <a:t>7/30/2020</a:t>
            </a:fld>
            <a:endParaRPr lang="en-US"/>
          </a:p>
        </p:txBody>
      </p:sp>
      <p:sp>
        <p:nvSpPr>
          <p:cNvPr id="9" name="Slide Number Placeholder 8"/>
          <p:cNvSpPr>
            <a:spLocks noGrp="1"/>
          </p:cNvSpPr>
          <p:nvPr>
            <p:ph type="sldNum" sz="quarter" idx="11"/>
          </p:nvPr>
        </p:nvSpPr>
        <p:spPr/>
        <p:txBody>
          <a:bodyPr/>
          <a:lstStyle/>
          <a:p>
            <a:fld id="{3B65D6D7-1143-4C94-B894-650AA75F8F4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B65D6D7-1143-4C94-B894-650AA75F8F4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77FDEA0-F8D8-4045-B283-CCF7AB46B431}" type="datetime1">
              <a:rPr lang="en-US" smtClean="0"/>
              <a:t>7/30/2020</a:t>
            </a:fld>
            <a:endParaRPr lang="en-US"/>
          </a:p>
        </p:txBody>
      </p:sp>
      <p:sp>
        <p:nvSpPr>
          <p:cNvPr id="9" name="TextBox 8"/>
          <p:cNvSpPr txBox="1"/>
          <p:nvPr userDrawn="1"/>
        </p:nvSpPr>
        <p:spPr>
          <a:xfrm>
            <a:off x="3733800" y="6444734"/>
            <a:ext cx="1047659" cy="307777"/>
          </a:xfrm>
          <a:prstGeom prst="rect">
            <a:avLst/>
          </a:prstGeom>
          <a:noFill/>
        </p:spPr>
        <p:txBody>
          <a:bodyPr wrap="none" rtlCol="0">
            <a:spAutoFit/>
          </a:bodyPr>
          <a:lstStyle/>
          <a:p>
            <a:r>
              <a:rPr lang="en-US" sz="1400" dirty="0" smtClean="0">
                <a:solidFill>
                  <a:schemeClr val="tx1">
                    <a:lumMod val="50000"/>
                    <a:lumOff val="50000"/>
                  </a:schemeClr>
                </a:solidFill>
                <a:latin typeface="Times New Roman" pitchFamily="18" charset="0"/>
                <a:cs typeface="Times New Roman" pitchFamily="18" charset="0"/>
              </a:rPr>
              <a:t>Yogita Vyas</a:t>
            </a:r>
            <a:endParaRPr lang="en-US" sz="1400" dirty="0">
              <a:solidFill>
                <a:schemeClr val="tx1">
                  <a:lumMod val="50000"/>
                  <a:lumOff val="50000"/>
                </a:schemeClr>
              </a:solidFill>
              <a:latin typeface="Times New Roman" pitchFamily="18" charset="0"/>
              <a:cs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iming>
    <p:tnLst>
      <p:par>
        <p:cTn id="1" dur="indefinite" restart="never" nodeType="tmRoot"/>
      </p:par>
    </p:tnLst>
  </p:timing>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pearsoned.com/top-five-qualities-effective-teachers/" TargetMode="External"/><Relationship Id="rId2" Type="http://schemas.openxmlformats.org/officeDocument/2006/relationships/hyperlink" Target="https://www.snhu.edu/about-us/newsroom/2017/12/qualities-of-a-good-teacher" TargetMode="External"/><Relationship Id="rId1" Type="http://schemas.openxmlformats.org/officeDocument/2006/relationships/slideLayout" Target="../slideLayouts/slideLayout1.xml"/><Relationship Id="rId4" Type="http://schemas.openxmlformats.org/officeDocument/2006/relationships/hyperlink" Target="http://www.unesco.org/science/doc/cc/plenaryII/TLSF_ClaytonWhite.pdf" TargetMode="Externa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447800"/>
            <a:ext cx="7122459" cy="838200"/>
          </a:xfrm>
        </p:spPr>
        <p:style>
          <a:lnRef idx="2">
            <a:schemeClr val="accent6"/>
          </a:lnRef>
          <a:fillRef idx="1">
            <a:schemeClr val="lt1"/>
          </a:fillRef>
          <a:effectRef idx="0">
            <a:schemeClr val="accent6"/>
          </a:effectRef>
          <a:fontRef idx="minor">
            <a:schemeClr val="dk1"/>
          </a:fontRef>
        </p:style>
        <p:txBody>
          <a:bodyPr>
            <a:normAutofit fontScale="90000"/>
          </a:bodyPr>
          <a:lstStyle/>
          <a:p>
            <a:pPr algn="ctr"/>
            <a:r>
              <a:rPr lang="en-US" sz="4400" dirty="0" smtClean="0"/>
              <a:t/>
            </a:r>
            <a:br>
              <a:rPr lang="en-US" sz="4400" dirty="0" smtClean="0"/>
            </a:br>
            <a:r>
              <a:rPr lang="en-US" dirty="0"/>
              <a:t/>
            </a:r>
            <a:br>
              <a:rPr lang="en-US" dirty="0"/>
            </a:br>
            <a:r>
              <a:rPr lang="en-US" dirty="0"/>
              <a:t/>
            </a:r>
            <a:br>
              <a:rPr lang="en-US" dirty="0"/>
            </a:br>
            <a:r>
              <a:rPr lang="en-US" dirty="0" smtClean="0"/>
              <a:t/>
            </a:r>
            <a:br>
              <a:rPr lang="en-US" dirty="0" smtClean="0"/>
            </a:br>
            <a:r>
              <a:rPr lang="en-US" sz="3600" b="1" dirty="0" smtClean="0">
                <a:latin typeface="Times New Roman" pitchFamily="18" charset="0"/>
                <a:cs typeface="Times New Roman" pitchFamily="18" charset="0"/>
              </a:rPr>
              <a:t>Topic- Teaching as a Profession</a:t>
            </a:r>
            <a:endParaRPr lang="en-US" sz="3600" dirty="0">
              <a:solidFill>
                <a:srgbClr val="FF0000"/>
              </a:solidFill>
              <a:latin typeface="Times New Roman" pitchFamily="18" charset="0"/>
              <a:cs typeface="Times New Roman" pitchFamily="18" charset="0"/>
            </a:endParaRPr>
          </a:p>
        </p:txBody>
      </p:sp>
      <p:sp>
        <p:nvSpPr>
          <p:cNvPr id="5" name="Rectangle 4"/>
          <p:cNvSpPr/>
          <p:nvPr/>
        </p:nvSpPr>
        <p:spPr>
          <a:xfrm>
            <a:off x="697272" y="4038600"/>
            <a:ext cx="7708264" cy="1754326"/>
          </a:xfrm>
          <a:prstGeom prst="rect">
            <a:avLst/>
          </a:prstGeom>
          <a:noFill/>
        </p:spPr>
        <p:txBody>
          <a:bodyPr wrap="none" lIns="91440" tIns="45720" rIns="91440" bIns="45720">
            <a:spAutoFit/>
          </a:bodyPr>
          <a:lstStyle/>
          <a:p>
            <a:pPr algn="ctr"/>
            <a:r>
              <a:rPr lang="en-US" dirty="0" smtClean="0">
                <a:ln w="18415" cmpd="sng">
                  <a:noFill/>
                  <a:prstDash val="solid"/>
                </a:ln>
                <a:latin typeface="Times New Roman" pitchFamily="18" charset="0"/>
                <a:cs typeface="Times New Roman" pitchFamily="18" charset="0"/>
              </a:rPr>
              <a:t>Yogita Vyas</a:t>
            </a:r>
          </a:p>
          <a:p>
            <a:pPr algn="ctr"/>
            <a:endParaRPr lang="en-US" dirty="0" smtClean="0">
              <a:ln w="18415" cmpd="sng">
                <a:noFill/>
                <a:prstDash val="solid"/>
              </a:ln>
              <a:latin typeface="Times New Roman" pitchFamily="18" charset="0"/>
              <a:cs typeface="Times New Roman" pitchFamily="18" charset="0"/>
            </a:endParaRPr>
          </a:p>
          <a:p>
            <a:pPr algn="ctr"/>
            <a:r>
              <a:rPr lang="en-US" dirty="0" smtClean="0">
                <a:ln w="18415" cmpd="sng">
                  <a:noFill/>
                  <a:prstDash val="solid"/>
                </a:ln>
                <a:latin typeface="Times New Roman" pitchFamily="18" charset="0"/>
                <a:cs typeface="Times New Roman" pitchFamily="18" charset="0"/>
              </a:rPr>
              <a:t>Faculty, Amity Institute of </a:t>
            </a:r>
            <a:r>
              <a:rPr lang="en-US" dirty="0" err="1" smtClean="0">
                <a:ln w="18415" cmpd="sng">
                  <a:noFill/>
                  <a:prstDash val="solid"/>
                </a:ln>
                <a:latin typeface="Times New Roman" pitchFamily="18" charset="0"/>
                <a:cs typeface="Times New Roman" pitchFamily="18" charset="0"/>
              </a:rPr>
              <a:t>Education,Saket</a:t>
            </a:r>
            <a:r>
              <a:rPr lang="en-US" dirty="0" smtClean="0">
                <a:ln w="18415" cmpd="sng">
                  <a:noFill/>
                  <a:prstDash val="solid"/>
                </a:ln>
                <a:latin typeface="Times New Roman" pitchFamily="18" charset="0"/>
                <a:cs typeface="Times New Roman" pitchFamily="18" charset="0"/>
              </a:rPr>
              <a:t> New Delhi</a:t>
            </a:r>
          </a:p>
          <a:p>
            <a:pPr algn="ctr"/>
            <a:r>
              <a:rPr lang="en-US" dirty="0" smtClean="0">
                <a:ln w="18415" cmpd="sng">
                  <a:noFill/>
                  <a:prstDash val="solid"/>
                </a:ln>
                <a:latin typeface="Times New Roman" pitchFamily="18" charset="0"/>
                <a:cs typeface="Times New Roman" pitchFamily="18" charset="0"/>
              </a:rPr>
              <a:t>And Research </a:t>
            </a:r>
            <a:r>
              <a:rPr lang="en-US" dirty="0" smtClean="0">
                <a:ln w="18415" cmpd="sng">
                  <a:noFill/>
                  <a:prstDash val="solid"/>
                </a:ln>
                <a:latin typeface="Times New Roman" pitchFamily="18" charset="0"/>
                <a:cs typeface="Times New Roman" pitchFamily="18" charset="0"/>
              </a:rPr>
              <a:t>Scholar at </a:t>
            </a:r>
            <a:r>
              <a:rPr lang="en-US" dirty="0" err="1" smtClean="0">
                <a:ln w="18415" cmpd="sng">
                  <a:noFill/>
                  <a:prstDash val="solid"/>
                </a:ln>
                <a:latin typeface="Times New Roman" pitchFamily="18" charset="0"/>
                <a:cs typeface="Times New Roman" pitchFamily="18" charset="0"/>
              </a:rPr>
              <a:t>Vardhamaan</a:t>
            </a:r>
            <a:r>
              <a:rPr lang="en-US" dirty="0" smtClean="0">
                <a:ln w="18415" cmpd="sng">
                  <a:noFill/>
                  <a:prstDash val="solid"/>
                </a:ln>
                <a:latin typeface="Times New Roman" pitchFamily="18" charset="0"/>
                <a:cs typeface="Times New Roman" pitchFamily="18" charset="0"/>
              </a:rPr>
              <a:t> </a:t>
            </a:r>
            <a:r>
              <a:rPr lang="en-US" dirty="0" err="1" smtClean="0">
                <a:ln w="18415" cmpd="sng">
                  <a:noFill/>
                  <a:prstDash val="solid"/>
                </a:ln>
                <a:latin typeface="Times New Roman" pitchFamily="18" charset="0"/>
                <a:cs typeface="Times New Roman" pitchFamily="18" charset="0"/>
              </a:rPr>
              <a:t>Mahaveer</a:t>
            </a:r>
            <a:r>
              <a:rPr lang="en-US" dirty="0" smtClean="0">
                <a:ln w="18415" cmpd="sng">
                  <a:noFill/>
                  <a:prstDash val="solid"/>
                </a:ln>
                <a:latin typeface="Times New Roman" pitchFamily="18" charset="0"/>
                <a:cs typeface="Times New Roman" pitchFamily="18" charset="0"/>
              </a:rPr>
              <a:t> open University Kota(Rajasthan)</a:t>
            </a:r>
          </a:p>
          <a:p>
            <a:pPr algn="ctr"/>
            <a:r>
              <a:rPr lang="en-US" b="1" i="1" dirty="0" smtClean="0">
                <a:ln w="18415" cmpd="sng">
                  <a:noFill/>
                  <a:prstDash val="solid"/>
                </a:ln>
                <a:latin typeface="Times New Roman" pitchFamily="18" charset="0"/>
                <a:cs typeface="Times New Roman" pitchFamily="18" charset="0"/>
              </a:rPr>
              <a:t>yogsam78@gmail.com</a:t>
            </a:r>
          </a:p>
          <a:p>
            <a:pPr algn="ctr"/>
            <a:endParaRPr lang="en-US" dirty="0">
              <a:ln w="18415" cmpd="sng">
                <a:noFill/>
                <a:prstDash val="solid"/>
              </a:ln>
              <a:latin typeface="Times New Roman" pitchFamily="18" charset="0"/>
              <a:cs typeface="Times New Roman" pitchFamily="18" charset="0"/>
            </a:endParaRPr>
          </a:p>
        </p:txBody>
      </p:sp>
      <p:sp>
        <p:nvSpPr>
          <p:cNvPr id="3" name="Rectangle 2"/>
          <p:cNvSpPr/>
          <p:nvPr/>
        </p:nvSpPr>
        <p:spPr>
          <a:xfrm>
            <a:off x="1808204" y="405361"/>
            <a:ext cx="5486399" cy="1015663"/>
          </a:xfrm>
          <a:prstGeom prst="rect">
            <a:avLst/>
          </a:prstGeom>
        </p:spPr>
        <p:txBody>
          <a:bodyPr wrap="square">
            <a:spAutoFit/>
          </a:bodyPr>
          <a:lstStyle/>
          <a:p>
            <a:pPr algn="ctr"/>
            <a:r>
              <a:rPr lang="en-US" sz="2000" spc="-100" dirty="0">
                <a:solidFill>
                  <a:srgbClr val="675E47"/>
                </a:solidFill>
                <a:latin typeface="Times New Roman" pitchFamily="18" charset="0"/>
                <a:cs typeface="Times New Roman" pitchFamily="18" charset="0"/>
              </a:rPr>
              <a:t/>
            </a:r>
            <a:br>
              <a:rPr lang="en-US" sz="2000" spc="-100" dirty="0">
                <a:solidFill>
                  <a:srgbClr val="675E47"/>
                </a:solidFill>
                <a:latin typeface="Times New Roman" pitchFamily="18" charset="0"/>
                <a:cs typeface="Times New Roman" pitchFamily="18" charset="0"/>
              </a:rPr>
            </a:br>
            <a:r>
              <a:rPr lang="en-US" sz="2000" spc="-100" dirty="0" smtClean="0">
                <a:solidFill>
                  <a:srgbClr val="675E47"/>
                </a:solidFill>
                <a:latin typeface="Times New Roman" pitchFamily="18" charset="0"/>
                <a:cs typeface="Times New Roman" pitchFamily="18" charset="0"/>
              </a:rPr>
              <a:t>B.Ed. 1</a:t>
            </a:r>
            <a:r>
              <a:rPr lang="en-US" sz="2000" spc="-100" baseline="30000" dirty="0" smtClean="0">
                <a:solidFill>
                  <a:srgbClr val="675E47"/>
                </a:solidFill>
                <a:latin typeface="Times New Roman" pitchFamily="18" charset="0"/>
                <a:cs typeface="Times New Roman" pitchFamily="18" charset="0"/>
              </a:rPr>
              <a:t>st</a:t>
            </a:r>
            <a:r>
              <a:rPr lang="en-US" sz="2000" spc="-100" dirty="0" smtClean="0">
                <a:solidFill>
                  <a:srgbClr val="675E47"/>
                </a:solidFill>
                <a:latin typeface="Times New Roman" pitchFamily="18" charset="0"/>
                <a:cs typeface="Times New Roman" pitchFamily="18" charset="0"/>
              </a:rPr>
              <a:t> Year</a:t>
            </a:r>
            <a:r>
              <a:rPr lang="en-US" sz="2000" spc="-100" dirty="0">
                <a:solidFill>
                  <a:srgbClr val="675E47"/>
                </a:solidFill>
                <a:latin typeface="Times New Roman" pitchFamily="18" charset="0"/>
                <a:cs typeface="Times New Roman" pitchFamily="18" charset="0"/>
              </a:rPr>
              <a:t>	</a:t>
            </a:r>
            <a:endParaRPr lang="en-US" sz="2000" spc="-100" dirty="0" smtClean="0">
              <a:solidFill>
                <a:srgbClr val="675E47"/>
              </a:solidFill>
              <a:latin typeface="Times New Roman" pitchFamily="18" charset="0"/>
              <a:cs typeface="Times New Roman" pitchFamily="18" charset="0"/>
            </a:endParaRPr>
          </a:p>
          <a:p>
            <a:pPr algn="ctr"/>
            <a:r>
              <a:rPr lang="en-US" sz="2000" spc="-100" dirty="0" smtClean="0">
                <a:solidFill>
                  <a:srgbClr val="675E47"/>
                </a:solidFill>
                <a:latin typeface="Times New Roman" pitchFamily="18" charset="0"/>
                <a:cs typeface="Times New Roman" pitchFamily="18" charset="0"/>
              </a:rPr>
              <a:t>Course </a:t>
            </a:r>
            <a:r>
              <a:rPr lang="en-US" sz="2000" spc="-100" dirty="0">
                <a:solidFill>
                  <a:srgbClr val="675E47"/>
                </a:solidFill>
                <a:latin typeface="Times New Roman" pitchFamily="18" charset="0"/>
                <a:cs typeface="Times New Roman" pitchFamily="18" charset="0"/>
              </a:rPr>
              <a:t>3:- Learning and teaching</a:t>
            </a:r>
            <a:endParaRPr lang="en-US" dirty="0"/>
          </a:p>
        </p:txBody>
      </p:sp>
    </p:spTree>
    <p:extLst>
      <p:ext uri="{BB962C8B-B14F-4D97-AF65-F5344CB8AC3E}">
        <p14:creationId xmlns:p14="http://schemas.microsoft.com/office/powerpoint/2010/main" val="3283209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0"/>
            <a:ext cx="7754713" cy="2901316"/>
          </a:xfrm>
          <a:noFill/>
          <a:ln>
            <a:noFill/>
          </a:ln>
        </p:spPr>
        <p:txBody>
          <a:bodyPr/>
          <a:lstStyle/>
          <a:p>
            <a:pPr algn="ctr"/>
            <a:r>
              <a:rPr lang="en-US" sz="1600" i="1" dirty="0" smtClean="0">
                <a:latin typeface="Times New Roman" pitchFamily="18" charset="0"/>
                <a:cs typeface="Times New Roman" pitchFamily="18" charset="0"/>
              </a:rPr>
              <a:t>(Approach Analytic and Synthetic Approach)</a:t>
            </a:r>
            <a:r>
              <a:rPr lang="en-US" sz="2000" dirty="0" smtClean="0"/>
              <a:t/>
            </a:r>
            <a:br>
              <a:rPr lang="en-US" sz="2000" dirty="0" smtClean="0"/>
            </a:br>
            <a:r>
              <a:rPr lang="en-US" sz="2000" dirty="0" smtClean="0"/>
              <a:t/>
            </a:r>
            <a:br>
              <a:rPr lang="en-US" sz="2000" dirty="0" smtClean="0"/>
            </a:br>
            <a:r>
              <a:rPr lang="en-US" sz="2000" dirty="0" smtClean="0"/>
              <a:t/>
            </a:r>
            <a:br>
              <a:rPr lang="en-US" sz="2000" dirty="0" smtClean="0"/>
            </a:br>
            <a:r>
              <a:rPr lang="en-US" sz="2000" dirty="0"/>
              <a:t/>
            </a:r>
            <a:br>
              <a:rPr lang="en-US" sz="2000" dirty="0"/>
            </a:br>
            <a:endParaRPr lang="en-US" sz="2000" dirty="0"/>
          </a:p>
        </p:txBody>
      </p:sp>
      <p:sp>
        <p:nvSpPr>
          <p:cNvPr id="5" name="Text Placeholder 4"/>
          <p:cNvSpPr>
            <a:spLocks noGrp="1"/>
          </p:cNvSpPr>
          <p:nvPr>
            <p:ph type="body" idx="1"/>
          </p:nvPr>
        </p:nvSpPr>
        <p:spPr>
          <a:xfrm>
            <a:off x="533400" y="2057400"/>
            <a:ext cx="7734747" cy="3733800"/>
          </a:xfrm>
        </p:spPr>
        <p:txBody>
          <a:bodyPr>
            <a:normAutofit fontScale="55000" lnSpcReduction="20000"/>
          </a:bodyPr>
          <a:lstStyle/>
          <a:p>
            <a:pPr marL="571500" indent="-571500" algn="l">
              <a:lnSpc>
                <a:spcPct val="160000"/>
              </a:lnSpc>
              <a:buFont typeface="Wingdings" pitchFamily="2" charset="2"/>
              <a:buChar char="v"/>
            </a:pPr>
            <a:r>
              <a:rPr lang="en-US" sz="4200" b="1" dirty="0" smtClean="0">
                <a:solidFill>
                  <a:schemeClr val="tx2"/>
                </a:solidFill>
                <a:latin typeface="Times New Roman" pitchFamily="18" charset="0"/>
                <a:cs typeface="Times New Roman" pitchFamily="18" charset="0"/>
              </a:rPr>
              <a:t>Had a thorough command over the subject.</a:t>
            </a:r>
          </a:p>
          <a:p>
            <a:pPr marL="571500" indent="-571500" algn="l">
              <a:lnSpc>
                <a:spcPct val="160000"/>
              </a:lnSpc>
              <a:buFont typeface="Wingdings" pitchFamily="2" charset="2"/>
              <a:buChar char="v"/>
            </a:pPr>
            <a:r>
              <a:rPr lang="en-US" sz="4200" b="1" dirty="0" smtClean="0">
                <a:solidFill>
                  <a:schemeClr val="tx2"/>
                </a:solidFill>
                <a:latin typeface="Times New Roman" pitchFamily="18" charset="0"/>
                <a:cs typeface="Times New Roman" pitchFamily="18" charset="0"/>
              </a:rPr>
              <a:t>Gives the student a sense of  the field, its past, present and future directions, the origin of ideas and concepts.</a:t>
            </a:r>
          </a:p>
          <a:p>
            <a:pPr marL="571500" indent="-571500" algn="l">
              <a:lnSpc>
                <a:spcPct val="160000"/>
              </a:lnSpc>
              <a:buFont typeface="Wingdings" pitchFamily="2" charset="2"/>
              <a:buChar char="v"/>
            </a:pPr>
            <a:r>
              <a:rPr lang="en-US" sz="4200" b="1" dirty="0" smtClean="0">
                <a:solidFill>
                  <a:schemeClr val="tx2"/>
                </a:solidFill>
                <a:latin typeface="Times New Roman" pitchFamily="18" charset="0"/>
                <a:cs typeface="Times New Roman" pitchFamily="18" charset="0"/>
              </a:rPr>
              <a:t>Give present facts and concepts from related fields.</a:t>
            </a:r>
          </a:p>
          <a:p>
            <a:pPr marL="571500" indent="-571500" algn="l">
              <a:lnSpc>
                <a:spcPct val="160000"/>
              </a:lnSpc>
              <a:buFont typeface="Wingdings" pitchFamily="2" charset="2"/>
              <a:buChar char="v"/>
            </a:pPr>
            <a:r>
              <a:rPr lang="en-US" sz="4200" b="1" dirty="0" smtClean="0">
                <a:solidFill>
                  <a:schemeClr val="tx2"/>
                </a:solidFill>
                <a:latin typeface="Times New Roman" pitchFamily="18" charset="0"/>
                <a:cs typeface="Times New Roman" pitchFamily="18" charset="0"/>
              </a:rPr>
              <a:t>Discuss view point of others in the class.</a:t>
            </a:r>
          </a:p>
          <a:p>
            <a:pPr algn="l"/>
            <a:endParaRPr lang="en-US" sz="1800" dirty="0" smtClean="0"/>
          </a:p>
          <a:p>
            <a:endParaRPr lang="en-US" sz="1800" dirty="0"/>
          </a:p>
        </p:txBody>
      </p:sp>
      <p:sp>
        <p:nvSpPr>
          <p:cNvPr id="4" name="Rectangle 3"/>
          <p:cNvSpPr/>
          <p:nvPr/>
        </p:nvSpPr>
        <p:spPr>
          <a:xfrm>
            <a:off x="152400" y="470824"/>
            <a:ext cx="8991600" cy="1077218"/>
          </a:xfrm>
          <a:prstGeom prst="rect">
            <a:avLst/>
          </a:prstGeom>
        </p:spPr>
        <p:txBody>
          <a:bodyPr wrap="square">
            <a:spAutoFit/>
          </a:bodyPr>
          <a:lstStyle/>
          <a:p>
            <a:pPr algn="ctr"/>
            <a:r>
              <a:rPr lang="en-US" sz="3200" b="1" dirty="0" smtClean="0">
                <a:latin typeface="Times New Roman" pitchFamily="18" charset="0"/>
                <a:cs typeface="Times New Roman" pitchFamily="18" charset="0"/>
              </a:rPr>
              <a:t>CHARACTERISTICS OF EFFECTIVE TEACHING </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3793813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754713" cy="1524000"/>
          </a:xfrm>
        </p:spPr>
        <p:txBody>
          <a:bodyPr/>
          <a:lstStyle/>
          <a:p>
            <a:pPr algn="ctr"/>
            <a:r>
              <a:rPr lang="en-US" sz="2800" b="1" dirty="0">
                <a:latin typeface="Times New Roman" pitchFamily="18" charset="0"/>
                <a:cs typeface="Times New Roman" pitchFamily="18" charset="0"/>
              </a:rPr>
              <a:t>Characteristics of Effective </a:t>
            </a:r>
            <a:r>
              <a:rPr lang="en-US" sz="2800" b="1" dirty="0" smtClean="0">
                <a:latin typeface="Times New Roman" pitchFamily="18" charset="0"/>
                <a:cs typeface="Times New Roman" pitchFamily="18" charset="0"/>
              </a:rPr>
              <a:t>teaching</a:t>
            </a:r>
            <a:r>
              <a:rPr lang="en-US" sz="2800" b="1" dirty="0">
                <a:latin typeface="Times New Roman" pitchFamily="18" charset="0"/>
                <a:cs typeface="Times New Roman" pitchFamily="18" charset="0"/>
              </a:rPr>
              <a:t/>
            </a:r>
            <a:br>
              <a:rPr lang="en-US" sz="2800" b="1" dirty="0">
                <a:latin typeface="Times New Roman" pitchFamily="18" charset="0"/>
                <a:cs typeface="Times New Roman" pitchFamily="18" charset="0"/>
              </a:rPr>
            </a:br>
            <a:r>
              <a:rPr lang="en-US" sz="1800" i="1" dirty="0" smtClean="0">
                <a:latin typeface="Times New Roman" pitchFamily="18" charset="0"/>
                <a:cs typeface="Times New Roman" pitchFamily="18" charset="0"/>
              </a:rPr>
              <a:t>(Dynamism </a:t>
            </a:r>
            <a:r>
              <a:rPr lang="en-US" sz="1800" i="1" dirty="0">
                <a:latin typeface="Times New Roman" pitchFamily="18" charset="0"/>
                <a:cs typeface="Times New Roman" pitchFamily="18" charset="0"/>
              </a:rPr>
              <a:t>and </a:t>
            </a:r>
            <a:r>
              <a:rPr lang="en-US" sz="1800" i="1" dirty="0" smtClean="0">
                <a:latin typeface="Times New Roman" pitchFamily="18" charset="0"/>
                <a:cs typeface="Times New Roman" pitchFamily="18" charset="0"/>
              </a:rPr>
              <a:t>Enthusiasm)</a:t>
            </a:r>
            <a:endParaRPr lang="en-US" sz="1800" i="1" dirty="0">
              <a:latin typeface="Times New Roman" pitchFamily="18" charset="0"/>
              <a:cs typeface="Times New Roman" pitchFamily="18" charset="0"/>
            </a:endParaRPr>
          </a:p>
        </p:txBody>
      </p:sp>
      <p:sp>
        <p:nvSpPr>
          <p:cNvPr id="3" name="Text Placeholder 2"/>
          <p:cNvSpPr>
            <a:spLocks noGrp="1"/>
          </p:cNvSpPr>
          <p:nvPr>
            <p:ph type="body" idx="1"/>
          </p:nvPr>
        </p:nvSpPr>
        <p:spPr>
          <a:xfrm>
            <a:off x="699248" y="2133601"/>
            <a:ext cx="7734747" cy="2514600"/>
          </a:xfrm>
        </p:spPr>
        <p:txBody>
          <a:bodyPr/>
          <a:lstStyle/>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Is </a:t>
            </a:r>
            <a:r>
              <a:rPr lang="en-US" b="1" dirty="0">
                <a:solidFill>
                  <a:schemeClr val="tx2"/>
                </a:solidFill>
                <a:latin typeface="Times New Roman" pitchFamily="18" charset="0"/>
                <a:cs typeface="Times New Roman" pitchFamily="18" charset="0"/>
              </a:rPr>
              <a:t>an energetic, dynamic person</a:t>
            </a:r>
          </a:p>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Seems </a:t>
            </a:r>
            <a:r>
              <a:rPr lang="en-US" b="1" dirty="0">
                <a:solidFill>
                  <a:schemeClr val="tx2"/>
                </a:solidFill>
                <a:latin typeface="Times New Roman" pitchFamily="18" charset="0"/>
                <a:cs typeface="Times New Roman" pitchFamily="18" charset="0"/>
              </a:rPr>
              <a:t>to enjoy teaching</a:t>
            </a:r>
          </a:p>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conveys </a:t>
            </a:r>
            <a:r>
              <a:rPr lang="en-US" b="1" dirty="0">
                <a:solidFill>
                  <a:schemeClr val="tx2"/>
                </a:solidFill>
                <a:latin typeface="Times New Roman" pitchFamily="18" charset="0"/>
                <a:cs typeface="Times New Roman" pitchFamily="18" charset="0"/>
              </a:rPr>
              <a:t>a love of the field</a:t>
            </a:r>
          </a:p>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has </a:t>
            </a:r>
            <a:r>
              <a:rPr lang="en-US" b="1" dirty="0">
                <a:solidFill>
                  <a:schemeClr val="tx2"/>
                </a:solidFill>
                <a:latin typeface="Times New Roman" pitchFamily="18" charset="0"/>
                <a:cs typeface="Times New Roman" pitchFamily="18" charset="0"/>
              </a:rPr>
              <a:t>an aura of self-confidence</a:t>
            </a:r>
          </a:p>
        </p:txBody>
      </p:sp>
    </p:spTree>
    <p:extLst>
      <p:ext uri="{BB962C8B-B14F-4D97-AF65-F5344CB8AC3E}">
        <p14:creationId xmlns:p14="http://schemas.microsoft.com/office/powerpoint/2010/main" val="2567447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754713" cy="1905000"/>
          </a:xfrm>
        </p:spPr>
        <p:txBody>
          <a:bodyPr>
            <a:normAutofit fontScale="90000"/>
          </a:bodyPr>
          <a:lstStyle/>
          <a:p>
            <a:pPr algn="ct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Characteristics of Effective teaching</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
            </a:r>
            <a:br>
              <a:rPr lang="en-US" sz="2800" b="1"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(Instructor-Group Interaction)</a:t>
            </a:r>
            <a:endParaRPr lang="en-US" sz="2400" i="1" dirty="0">
              <a:latin typeface="Times New Roman" pitchFamily="18" charset="0"/>
              <a:cs typeface="Times New Roman" pitchFamily="18" charset="0"/>
            </a:endParaRPr>
          </a:p>
        </p:txBody>
      </p:sp>
      <p:sp>
        <p:nvSpPr>
          <p:cNvPr id="3" name="Text Placeholder 2"/>
          <p:cNvSpPr>
            <a:spLocks noGrp="1"/>
          </p:cNvSpPr>
          <p:nvPr>
            <p:ph type="body" idx="1"/>
          </p:nvPr>
        </p:nvSpPr>
        <p:spPr>
          <a:xfrm>
            <a:off x="381000" y="2438400"/>
            <a:ext cx="8077200" cy="2743200"/>
          </a:xfrm>
        </p:spPr>
        <p:txBody>
          <a:bodyPr>
            <a:normAutofit fontScale="92500" lnSpcReduction="20000"/>
          </a:bodyPr>
          <a:lstStyle/>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Can stimulate, direct, and pace interaction with the class.</a:t>
            </a:r>
          </a:p>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 Encourages independent thought and accepts criticism.</a:t>
            </a:r>
          </a:p>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 Uses wit and humor effectively.</a:t>
            </a:r>
          </a:p>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In a good public speaker knows whether or not the class is following the material and is sensitive to students’ motivation</a:t>
            </a:r>
          </a:p>
          <a:p>
            <a:pPr marL="342900" indent="-342900" algn="l">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Is concerned about the quality of his/her teaching</a:t>
            </a:r>
            <a:endParaRPr lang="en-US"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1056874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7772400" cy="4321175"/>
          </a:xfrm>
        </p:spPr>
        <p:txBody>
          <a:bodyPr>
            <a:normAutofit/>
          </a:bodyPr>
          <a:lstStyle/>
          <a:p>
            <a:pPr algn="ctr"/>
            <a:r>
              <a:rPr lang="en-US" sz="2400" b="1" dirty="0">
                <a:latin typeface="Times New Roman" pitchFamily="18" charset="0"/>
                <a:cs typeface="Times New Roman" pitchFamily="18" charset="0"/>
              </a:rPr>
              <a:t>Characteristics of Effective and ineffective teaching</a:t>
            </a:r>
            <a:br>
              <a:rPr lang="en-US" sz="2400" b="1" dirty="0">
                <a:latin typeface="Times New Roman" pitchFamily="18" charset="0"/>
                <a:cs typeface="Times New Roman" pitchFamily="18" charset="0"/>
              </a:rPr>
            </a:br>
            <a:r>
              <a:rPr lang="en-US" sz="2400" i="1" dirty="0" smtClean="0">
                <a:latin typeface="Times New Roman" pitchFamily="18" charset="0"/>
                <a:cs typeface="Times New Roman" pitchFamily="18" charset="0"/>
              </a:rPr>
              <a:t>(</a:t>
            </a:r>
            <a:r>
              <a:rPr lang="en-US" sz="1800" i="1" dirty="0" smtClean="0">
                <a:latin typeface="Times New Roman" pitchFamily="18" charset="0"/>
                <a:cs typeface="Times New Roman" pitchFamily="18" charset="0"/>
              </a:rPr>
              <a:t>Instructor-Individual </a:t>
            </a:r>
            <a:r>
              <a:rPr lang="en-US" sz="1800" i="1" dirty="0">
                <a:latin typeface="Times New Roman" pitchFamily="18" charset="0"/>
                <a:cs typeface="Times New Roman" pitchFamily="18" charset="0"/>
              </a:rPr>
              <a:t>Student </a:t>
            </a:r>
            <a:r>
              <a:rPr lang="en-US" sz="1800" i="1" dirty="0" smtClean="0">
                <a:latin typeface="Times New Roman" pitchFamily="18" charset="0"/>
                <a:cs typeface="Times New Roman" pitchFamily="18" charset="0"/>
              </a:rPr>
              <a:t>Interaction)</a:t>
            </a:r>
            <a:r>
              <a:rPr lang="en-US" sz="1800" dirty="0"/>
              <a:t/>
            </a:r>
            <a:br>
              <a:rPr lang="en-US" sz="1800" dirty="0"/>
            </a:br>
            <a:endParaRPr lang="en-US" sz="1800" dirty="0"/>
          </a:p>
        </p:txBody>
      </p:sp>
      <p:sp>
        <p:nvSpPr>
          <p:cNvPr id="3" name="Text Placeholder 2"/>
          <p:cNvSpPr>
            <a:spLocks noGrp="1"/>
          </p:cNvSpPr>
          <p:nvPr>
            <p:ph type="body" idx="1"/>
          </p:nvPr>
        </p:nvSpPr>
        <p:spPr>
          <a:xfrm>
            <a:off x="609600" y="3200400"/>
            <a:ext cx="7772400" cy="1676400"/>
          </a:xfrm>
        </p:spPr>
        <p:txBody>
          <a:bodyPr>
            <a:normAutofit/>
          </a:bodyPr>
          <a:lstStyle/>
          <a:p>
            <a:pPr marL="342900" indent="-342900">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Is </a:t>
            </a:r>
            <a:r>
              <a:rPr lang="en-US" b="1" dirty="0">
                <a:solidFill>
                  <a:schemeClr val="tx2"/>
                </a:solidFill>
                <a:latin typeface="Times New Roman" pitchFamily="18" charset="0"/>
                <a:cs typeface="Times New Roman" pitchFamily="18" charset="0"/>
              </a:rPr>
              <a:t>perceived as fair, especially in his/her methods of </a:t>
            </a:r>
            <a:r>
              <a:rPr lang="en-US" b="1" dirty="0" smtClean="0">
                <a:solidFill>
                  <a:schemeClr val="tx2"/>
                </a:solidFill>
                <a:latin typeface="Times New Roman" pitchFamily="18" charset="0"/>
                <a:cs typeface="Times New Roman" pitchFamily="18" charset="0"/>
              </a:rPr>
              <a:t>evaluation.</a:t>
            </a:r>
            <a:endParaRPr lang="en-US" b="1" dirty="0">
              <a:solidFill>
                <a:schemeClr val="tx2"/>
              </a:solidFill>
              <a:latin typeface="Times New Roman" pitchFamily="18" charset="0"/>
              <a:cs typeface="Times New Roman" pitchFamily="18" charset="0"/>
            </a:endParaRPr>
          </a:p>
          <a:p>
            <a:pPr marL="342900" indent="-342900">
              <a:lnSpc>
                <a:spcPct val="150000"/>
              </a:lnSpc>
              <a:buFont typeface="Wingdings" pitchFamily="2" charset="2"/>
              <a:buChar char="v"/>
            </a:pPr>
            <a:r>
              <a:rPr lang="en-US" b="1" dirty="0" smtClean="0">
                <a:solidFill>
                  <a:schemeClr val="tx2"/>
                </a:solidFill>
                <a:latin typeface="Times New Roman" pitchFamily="18" charset="0"/>
                <a:cs typeface="Times New Roman" pitchFamily="18" charset="0"/>
              </a:rPr>
              <a:t>Is </a:t>
            </a:r>
            <a:r>
              <a:rPr lang="en-US" b="1" dirty="0">
                <a:solidFill>
                  <a:schemeClr val="tx2"/>
                </a:solidFill>
                <a:latin typeface="Times New Roman" pitchFamily="18" charset="0"/>
                <a:cs typeface="Times New Roman" pitchFamily="18" charset="0"/>
              </a:rPr>
              <a:t>seen by students as approachable and a valuable source of advice even on matters not directly related to the </a:t>
            </a:r>
            <a:r>
              <a:rPr lang="en-US" b="1" dirty="0" smtClean="0">
                <a:solidFill>
                  <a:schemeClr val="tx2"/>
                </a:solidFill>
                <a:latin typeface="Times New Roman" pitchFamily="18" charset="0"/>
                <a:cs typeface="Times New Roman" pitchFamily="18" charset="0"/>
              </a:rPr>
              <a:t>course.</a:t>
            </a:r>
            <a:endParaRPr lang="en-US"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18683732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225360" cy="395343"/>
          </a:xfrm>
        </p:spPr>
        <p:txBody>
          <a:bodyPr>
            <a:noAutofit/>
          </a:bodyPr>
          <a:lstStyle/>
          <a:p>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characteristics of Ineffective teaching</a:t>
            </a:r>
            <a:endParaRPr lang="en-US" sz="2400" b="1" dirty="0">
              <a:latin typeface="Times New Roman" pitchFamily="18" charset="0"/>
              <a:cs typeface="Times New Roman" pitchFamily="18" charset="0"/>
            </a:endParaRPr>
          </a:p>
        </p:txBody>
      </p:sp>
      <p:sp>
        <p:nvSpPr>
          <p:cNvPr id="3" name="Text Placeholder 2"/>
          <p:cNvSpPr>
            <a:spLocks noGrp="1"/>
          </p:cNvSpPr>
          <p:nvPr>
            <p:ph type="body" idx="1"/>
          </p:nvPr>
        </p:nvSpPr>
        <p:spPr>
          <a:xfrm>
            <a:off x="609600" y="2057400"/>
            <a:ext cx="7734747" cy="4267200"/>
          </a:xfrm>
        </p:spPr>
        <p:txBody>
          <a:bodyPr>
            <a:normAutofit fontScale="85000" lnSpcReduction="20000"/>
          </a:bodyPr>
          <a:lstStyle/>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When teacher ask question in class and immediately call for volunteer(who always give answer in class) to give answer.</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When teacher give answer without giving time to think to the students.</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Fail </a:t>
            </a:r>
            <a:r>
              <a:rPr lang="en-US" b="1" dirty="0">
                <a:solidFill>
                  <a:schemeClr val="tx2"/>
                </a:solidFill>
                <a:latin typeface="Times New Roman" pitchFamily="18" charset="0"/>
                <a:cs typeface="Times New Roman" pitchFamily="18" charset="0"/>
              </a:rPr>
              <a:t>to provide variety </a:t>
            </a:r>
            <a:r>
              <a:rPr lang="en-US" b="1" dirty="0" smtClean="0">
                <a:solidFill>
                  <a:schemeClr val="tx2"/>
                </a:solidFill>
                <a:latin typeface="Times New Roman" pitchFamily="18" charset="0"/>
                <a:cs typeface="Times New Roman" pitchFamily="18" charset="0"/>
              </a:rPr>
              <a:t>in instruction (multimedia ,board work ,storttelling,assignments,discussion,activities etc.) in the class.</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Teach without clear learning objectives.</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Disrespect students ,avoid student’s need  and understanding while teaching in the class.</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Fail to establish relevance of  the content with learners need and carrier goals.</a:t>
            </a:r>
            <a:endParaRPr lang="en-US"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36030607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754713" cy="1910716"/>
          </a:xfrm>
        </p:spPr>
        <p:txBody>
          <a:bodyPr>
            <a:normAutofit/>
          </a:bodyPr>
          <a:lstStyle/>
          <a:p>
            <a:pPr algn="ctr"/>
            <a:r>
              <a:rPr lang="en-US" sz="3200" b="1" dirty="0" smtClean="0">
                <a:latin typeface="Times New Roman" pitchFamily="18" charset="0"/>
                <a:cs typeface="Times New Roman" pitchFamily="18" charset="0"/>
              </a:rPr>
              <a:t>Faculty Development Program </a:t>
            </a:r>
            <a:endParaRPr lang="en-US" sz="3200" b="1" dirty="0">
              <a:latin typeface="Times New Roman" pitchFamily="18" charset="0"/>
              <a:cs typeface="Times New Roman" pitchFamily="18" charset="0"/>
            </a:endParaRPr>
          </a:p>
        </p:txBody>
      </p:sp>
      <p:sp>
        <p:nvSpPr>
          <p:cNvPr id="3" name="Text Placeholder 2"/>
          <p:cNvSpPr>
            <a:spLocks noGrp="1"/>
          </p:cNvSpPr>
          <p:nvPr>
            <p:ph type="body" idx="1"/>
          </p:nvPr>
        </p:nvSpPr>
        <p:spPr>
          <a:xfrm>
            <a:off x="152400" y="1600200"/>
            <a:ext cx="8153400" cy="4267200"/>
          </a:xfrm>
        </p:spPr>
        <p:txBody>
          <a:bodyPr>
            <a:normAutofit fontScale="85000" lnSpcReduction="10000"/>
          </a:bodyPr>
          <a:lstStyle/>
          <a:p>
            <a:pPr marL="342900" indent="-342900">
              <a:lnSpc>
                <a:spcPct val="150000"/>
              </a:lnSpc>
              <a:buFont typeface="Arial" pitchFamily="34" charset="0"/>
              <a:buChar char="•"/>
            </a:pPr>
            <a:r>
              <a:rPr lang="en-US" b="1" dirty="0">
                <a:solidFill>
                  <a:schemeClr val="tx2"/>
                </a:solidFill>
                <a:latin typeface="Times New Roman" pitchFamily="18" charset="0"/>
                <a:cs typeface="Times New Roman" pitchFamily="18" charset="0"/>
              </a:rPr>
              <a:t>Faculty Development programs strengthen the professional development of the faculty members and administrators who deal directly with </a:t>
            </a:r>
            <a:r>
              <a:rPr lang="en-US" b="1" dirty="0" smtClean="0">
                <a:solidFill>
                  <a:schemeClr val="tx2"/>
                </a:solidFill>
                <a:latin typeface="Times New Roman" pitchFamily="18" charset="0"/>
                <a:cs typeface="Times New Roman" pitchFamily="18" charset="0"/>
              </a:rPr>
              <a:t>students.</a:t>
            </a:r>
          </a:p>
          <a:p>
            <a:pPr marL="342900" indent="-342900">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The Goal </a:t>
            </a:r>
            <a:r>
              <a:rPr lang="en-US" b="1" dirty="0">
                <a:solidFill>
                  <a:schemeClr val="tx2"/>
                </a:solidFill>
                <a:latin typeface="Times New Roman" pitchFamily="18" charset="0"/>
                <a:cs typeface="Times New Roman" pitchFamily="18" charset="0"/>
              </a:rPr>
              <a:t>of the FDP </a:t>
            </a:r>
            <a:r>
              <a:rPr lang="en-US" b="1" dirty="0" smtClean="0">
                <a:solidFill>
                  <a:schemeClr val="tx2"/>
                </a:solidFill>
                <a:latin typeface="Times New Roman" pitchFamily="18" charset="0"/>
                <a:cs typeface="Times New Roman" pitchFamily="18" charset="0"/>
              </a:rPr>
              <a:t>is  </a:t>
            </a:r>
            <a:r>
              <a:rPr lang="en-US" b="1" dirty="0">
                <a:solidFill>
                  <a:schemeClr val="tx2"/>
                </a:solidFill>
                <a:latin typeface="Times New Roman" pitchFamily="18" charset="0"/>
                <a:cs typeface="Times New Roman" pitchFamily="18" charset="0"/>
              </a:rPr>
              <a:t>to help these educators increase the effectiveness of their teaching, so that they are better able to guide students on journeys of inquiry and discovery</a:t>
            </a:r>
            <a:r>
              <a:rPr lang="en-US" b="1" dirty="0" smtClean="0">
                <a:solidFill>
                  <a:schemeClr val="tx2"/>
                </a:solidFill>
                <a:latin typeface="Times New Roman" pitchFamily="18" charset="0"/>
                <a:cs typeface="Times New Roman" pitchFamily="18" charset="0"/>
              </a:rPr>
              <a:t>.</a:t>
            </a:r>
          </a:p>
          <a:p>
            <a:pPr marL="342900" indent="-342900">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Faculty Development program  has </a:t>
            </a:r>
            <a:r>
              <a:rPr lang="en-US" b="1" dirty="0">
                <a:solidFill>
                  <a:schemeClr val="tx2"/>
                </a:solidFill>
                <a:latin typeface="Times New Roman" pitchFamily="18" charset="0"/>
                <a:cs typeface="Times New Roman" pitchFamily="18" charset="0"/>
              </a:rPr>
              <a:t>provided pedagogical training to faculty </a:t>
            </a:r>
            <a:r>
              <a:rPr lang="en-US" b="1" dirty="0" smtClean="0">
                <a:solidFill>
                  <a:schemeClr val="tx2"/>
                </a:solidFill>
                <a:latin typeface="Times New Roman" pitchFamily="18" charset="0"/>
                <a:cs typeface="Times New Roman" pitchFamily="18" charset="0"/>
              </a:rPr>
              <a:t>and other </a:t>
            </a:r>
            <a:r>
              <a:rPr lang="en-US" b="1" dirty="0">
                <a:solidFill>
                  <a:schemeClr val="tx2"/>
                </a:solidFill>
                <a:latin typeface="Times New Roman" pitchFamily="18" charset="0"/>
                <a:cs typeface="Times New Roman" pitchFamily="18" charset="0"/>
              </a:rPr>
              <a:t>specialized training </a:t>
            </a:r>
            <a:r>
              <a:rPr lang="en-US" b="1" dirty="0" smtClean="0">
                <a:solidFill>
                  <a:schemeClr val="tx2"/>
                </a:solidFill>
                <a:latin typeface="Times New Roman" pitchFamily="18" charset="0"/>
                <a:cs typeface="Times New Roman" pitchFamily="18" charset="0"/>
              </a:rPr>
              <a:t>sessions for enhancement of the knowledge about latest methods, techniques of their subject areas.</a:t>
            </a:r>
          </a:p>
          <a:p>
            <a:pPr marL="342900" indent="-342900">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Faculty Development Program has been provided to the educators so that they can sharpen their skills for effective teaching.</a:t>
            </a:r>
            <a:endParaRPr lang="en-US"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26557695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40" y="457200"/>
            <a:ext cx="7754713" cy="983673"/>
          </a:xfrm>
        </p:spPr>
        <p:txBody>
          <a:bodyPr>
            <a:normAutofit/>
          </a:bodyPr>
          <a:lstStyle/>
          <a:p>
            <a:pPr algn="ctr"/>
            <a:r>
              <a:rPr lang="en-US" sz="3200" b="1" dirty="0" smtClean="0">
                <a:latin typeface="Times New Roman" pitchFamily="18" charset="0"/>
                <a:cs typeface="Times New Roman" pitchFamily="18" charset="0"/>
              </a:rPr>
              <a:t>Faculty Development Program </a:t>
            </a:r>
            <a:endParaRPr lang="en-US" sz="3200" b="1" dirty="0">
              <a:latin typeface="Times New Roman" pitchFamily="18" charset="0"/>
              <a:cs typeface="Times New Roman" pitchFamily="18" charset="0"/>
            </a:endParaRPr>
          </a:p>
        </p:txBody>
      </p:sp>
      <p:sp>
        <p:nvSpPr>
          <p:cNvPr id="3" name="Text Placeholder 2"/>
          <p:cNvSpPr>
            <a:spLocks noGrp="1"/>
          </p:cNvSpPr>
          <p:nvPr>
            <p:ph type="body" idx="1"/>
          </p:nvPr>
        </p:nvSpPr>
        <p:spPr>
          <a:xfrm>
            <a:off x="381000" y="1905000"/>
            <a:ext cx="8077200" cy="3743503"/>
          </a:xfrm>
        </p:spPr>
        <p:txBody>
          <a:bodyPr>
            <a:normAutofit fontScale="92500" lnSpcReduction="20000"/>
          </a:bodyPr>
          <a:lstStyle/>
          <a:p>
            <a:pPr marL="342900" indent="-342900">
              <a:lnSpc>
                <a:spcPct val="150000"/>
              </a:lnSpc>
              <a:buFont typeface="Arial" pitchFamily="34" charset="0"/>
              <a:buChar char="•"/>
            </a:pPr>
            <a:r>
              <a:rPr lang="en-US" b="1" dirty="0">
                <a:solidFill>
                  <a:schemeClr val="tx2"/>
                </a:solidFill>
                <a:latin typeface="Times New Roman" pitchFamily="18" charset="0"/>
                <a:cs typeface="Times New Roman" pitchFamily="18" charset="0"/>
              </a:rPr>
              <a:t>Faculty development has been defined as that wide range of activities that institutions apply to support faculty members' roles</a:t>
            </a:r>
            <a:r>
              <a:rPr lang="en-US" b="1" dirty="0" smtClean="0">
                <a:solidFill>
                  <a:schemeClr val="tx2"/>
                </a:solidFill>
                <a:latin typeface="Times New Roman" pitchFamily="18" charset="0"/>
                <a:cs typeface="Times New Roman" pitchFamily="18" charset="0"/>
              </a:rPr>
              <a:t>.</a:t>
            </a:r>
          </a:p>
          <a:p>
            <a:pPr marL="342900" indent="-342900">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 </a:t>
            </a:r>
            <a:r>
              <a:rPr lang="en-US" b="1" dirty="0">
                <a:solidFill>
                  <a:schemeClr val="tx2"/>
                </a:solidFill>
                <a:latin typeface="Times New Roman" pitchFamily="18" charset="0"/>
                <a:cs typeface="Times New Roman" pitchFamily="18" charset="0"/>
              </a:rPr>
              <a:t>This included programs designed to improve the performance of faculty members in education, research and administration as well as augmenting organizational capacities and </a:t>
            </a:r>
            <a:r>
              <a:rPr lang="en-US" b="1" dirty="0" smtClean="0">
                <a:solidFill>
                  <a:schemeClr val="tx2"/>
                </a:solidFill>
                <a:latin typeface="Times New Roman" pitchFamily="18" charset="0"/>
                <a:cs typeface="Times New Roman" pitchFamily="18" charset="0"/>
              </a:rPr>
              <a:t>culture</a:t>
            </a:r>
          </a:p>
          <a:p>
            <a:pPr marL="342900" indent="-342900">
              <a:lnSpc>
                <a:spcPct val="150000"/>
              </a:lnSpc>
              <a:buFont typeface="Arial" pitchFamily="34" charset="0"/>
              <a:buChar char="•"/>
            </a:pPr>
            <a:r>
              <a:rPr lang="en-US" b="1" dirty="0">
                <a:solidFill>
                  <a:schemeClr val="tx2"/>
                </a:solidFill>
                <a:latin typeface="Times New Roman" pitchFamily="18" charset="0"/>
                <a:cs typeface="Times New Roman" pitchFamily="18" charset="0"/>
              </a:rPr>
              <a:t>Enriching the faculty vitality in key domains of teaching, assessing, research, professionalism, and administration is perceived to improve educational environment significantly and enhances the academic performance of learners. </a:t>
            </a:r>
          </a:p>
        </p:txBody>
      </p:sp>
    </p:spTree>
    <p:extLst>
      <p:ext uri="{BB962C8B-B14F-4D97-AF65-F5344CB8AC3E}">
        <p14:creationId xmlns:p14="http://schemas.microsoft.com/office/powerpoint/2010/main" val="3229340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754713" cy="741218"/>
          </a:xfrm>
        </p:spPr>
        <p:txBody>
          <a:bodyPr>
            <a:normAutofit fontScale="90000"/>
          </a:bodyPr>
          <a:lstStyle/>
          <a:p>
            <a:pPr algn="ctr"/>
            <a:r>
              <a:rPr lang="en-US" sz="2800" b="1" dirty="0" smtClean="0">
                <a:latin typeface="Times New Roman" pitchFamily="18" charset="0"/>
                <a:cs typeface="Times New Roman" pitchFamily="18" charset="0"/>
              </a:rPr>
              <a:t>Why teaching is the most important profession </a:t>
            </a:r>
            <a:endParaRPr lang="en-US" sz="2800" b="1" dirty="0">
              <a:latin typeface="Times New Roman" pitchFamily="18" charset="0"/>
              <a:cs typeface="Times New Roman" pitchFamily="18" charset="0"/>
            </a:endParaRPr>
          </a:p>
        </p:txBody>
      </p:sp>
      <p:sp>
        <p:nvSpPr>
          <p:cNvPr id="3" name="Text Placeholder 2"/>
          <p:cNvSpPr>
            <a:spLocks noGrp="1"/>
          </p:cNvSpPr>
          <p:nvPr>
            <p:ph type="body" idx="1"/>
          </p:nvPr>
        </p:nvSpPr>
        <p:spPr>
          <a:xfrm>
            <a:off x="533400" y="1524000"/>
            <a:ext cx="7758952" cy="4876800"/>
          </a:xfrm>
        </p:spPr>
        <p:txBody>
          <a:bodyPr>
            <a:normAutofit fontScale="92500" lnSpcReduction="20000"/>
          </a:bodyPr>
          <a:lstStyle/>
          <a:p>
            <a:pPr algn="ctr"/>
            <a:r>
              <a:rPr lang="en-US" sz="1600" dirty="0" smtClean="0">
                <a:solidFill>
                  <a:schemeClr val="tx1"/>
                </a:solidFill>
                <a:latin typeface="Times New Roman" pitchFamily="18" charset="0"/>
                <a:cs typeface="Times New Roman" pitchFamily="18" charset="0"/>
              </a:rPr>
              <a:t>”Teacher can change lives with just the Right mix of chalk and challenges ”</a:t>
            </a:r>
          </a:p>
          <a:p>
            <a:pPr algn="ctr"/>
            <a:r>
              <a:rPr lang="en-US" sz="1600" dirty="0">
                <a:solidFill>
                  <a:schemeClr val="tx1"/>
                </a:solidFill>
                <a:latin typeface="Times New Roman" pitchFamily="18" charset="0"/>
                <a:cs typeface="Times New Roman" pitchFamily="18" charset="0"/>
              </a:rPr>
              <a:t>-</a:t>
            </a:r>
            <a:r>
              <a:rPr lang="en-US" sz="1600" dirty="0" smtClean="0">
                <a:solidFill>
                  <a:schemeClr val="tx1"/>
                </a:solidFill>
                <a:latin typeface="Times New Roman" pitchFamily="18" charset="0"/>
                <a:cs typeface="Times New Roman" pitchFamily="18" charset="0"/>
              </a:rPr>
              <a:t>Joyce May</a:t>
            </a:r>
          </a:p>
          <a:p>
            <a:pPr algn="l"/>
            <a:endParaRPr lang="en-US" sz="1400" dirty="0">
              <a:solidFill>
                <a:schemeClr val="tx1"/>
              </a:solidFill>
              <a:latin typeface="Times New Roman" pitchFamily="18" charset="0"/>
              <a:cs typeface="Times New Roman" pitchFamily="18" charset="0"/>
            </a:endParaRPr>
          </a:p>
          <a:p>
            <a:pPr algn="l">
              <a:lnSpc>
                <a:spcPct val="150000"/>
              </a:lnSpc>
            </a:pPr>
            <a:endParaRPr lang="en-US" sz="1400" dirty="0" smtClean="0">
              <a:solidFill>
                <a:schemeClr val="tx1"/>
              </a:solidFill>
              <a:latin typeface="Times New Roman" pitchFamily="18" charset="0"/>
              <a:cs typeface="Times New Roman" pitchFamily="18" charset="0"/>
            </a:endParaRPr>
          </a:p>
          <a:p>
            <a:pPr marL="342900" indent="-342900" algn="l">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Teaching is the profession that teaches all the other professions.</a:t>
            </a:r>
          </a:p>
          <a:p>
            <a:pPr marL="342900" indent="-342900" algn="l">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Teachers </a:t>
            </a:r>
            <a:r>
              <a:rPr lang="en-US" b="1" dirty="0">
                <a:solidFill>
                  <a:schemeClr val="tx2"/>
                </a:solidFill>
                <a:latin typeface="Times New Roman" pitchFamily="18" charset="0"/>
                <a:cs typeface="Times New Roman" pitchFamily="18" charset="0"/>
              </a:rPr>
              <a:t>have the capacity to shape the minds and futures of many </a:t>
            </a:r>
            <a:r>
              <a:rPr lang="en-US" b="1" dirty="0" smtClean="0">
                <a:solidFill>
                  <a:schemeClr val="tx2"/>
                </a:solidFill>
                <a:latin typeface="Times New Roman" pitchFamily="18" charset="0"/>
                <a:cs typeface="Times New Roman" pitchFamily="18" charset="0"/>
              </a:rPr>
              <a:t>students.</a:t>
            </a:r>
          </a:p>
          <a:p>
            <a:pPr marL="342900" indent="-342900" algn="l">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 A Teacher can makes a difference in learners life by giving knowledge related to his/her life.</a:t>
            </a:r>
          </a:p>
          <a:p>
            <a:pPr marL="342900" indent="-342900" algn="l">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A </a:t>
            </a:r>
            <a:r>
              <a:rPr lang="en-US" b="1" dirty="0">
                <a:solidFill>
                  <a:schemeClr val="tx2"/>
                </a:solidFill>
                <a:latin typeface="Times New Roman" pitchFamily="18" charset="0"/>
                <a:cs typeface="Times New Roman" pitchFamily="18" charset="0"/>
              </a:rPr>
              <a:t>good teacher helps us to become a good human being in society and a good citizen of the country</a:t>
            </a:r>
            <a:r>
              <a:rPr lang="en-US" b="1" dirty="0" smtClean="0">
                <a:solidFill>
                  <a:schemeClr val="tx2"/>
                </a:solidFill>
                <a:latin typeface="Times New Roman" pitchFamily="18" charset="0"/>
                <a:cs typeface="Times New Roman" pitchFamily="18" charset="0"/>
              </a:rPr>
              <a:t>.</a:t>
            </a:r>
          </a:p>
          <a:p>
            <a:pPr marL="342900" indent="-342900" algn="l">
              <a:lnSpc>
                <a:spcPct val="150000"/>
              </a:lnSpc>
              <a:buFont typeface="Arial" pitchFamily="34" charset="0"/>
              <a:buChar char="•"/>
            </a:pPr>
            <a:r>
              <a:rPr lang="en-US" b="1" dirty="0" smtClean="0">
                <a:solidFill>
                  <a:schemeClr val="tx2"/>
                </a:solidFill>
                <a:latin typeface="Times New Roman" pitchFamily="18" charset="0"/>
                <a:cs typeface="Times New Roman" pitchFamily="18" charset="0"/>
              </a:rPr>
              <a:t>Teachers know that students are the future of any nation. So the future development of any nation is in the hands of teachers.</a:t>
            </a:r>
          </a:p>
          <a:p>
            <a:pPr marL="457200" indent="-457200" algn="l">
              <a:buFont typeface="Arial" pitchFamily="34" charset="0"/>
              <a:buChar char="•"/>
            </a:pPr>
            <a:endParaRPr lang="en-US" dirty="0" smtClean="0"/>
          </a:p>
        </p:txBody>
      </p:sp>
    </p:spTree>
    <p:extLst>
      <p:ext uri="{BB962C8B-B14F-4D97-AF65-F5344CB8AC3E}">
        <p14:creationId xmlns:p14="http://schemas.microsoft.com/office/powerpoint/2010/main" val="25651991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843675"/>
            <a:ext cx="6697731" cy="6971139"/>
          </a:xfrm>
          <a:prstGeom prst="rect">
            <a:avLst/>
          </a:prstGeom>
          <a:noFill/>
        </p:spPr>
        <p:txBody>
          <a:bodyPr wrap="none" lIns="91440" tIns="45720" rIns="91440" bIns="45720">
            <a:spAutoFit/>
          </a:bodyPr>
          <a:lstStyle/>
          <a:p>
            <a:r>
              <a:rPr lang="en-US" sz="2400" b="1" dirty="0" smtClean="0">
                <a:ln w="17780" cmpd="sng">
                  <a:noFill/>
                  <a:prstDash val="solid"/>
                  <a:miter lim="800000"/>
                </a:ln>
                <a:latin typeface="Times New Roman" pitchFamily="18" charset="0"/>
                <a:cs typeface="Times New Roman" pitchFamily="18" charset="0"/>
              </a:rPr>
              <a:t>    Why </a:t>
            </a:r>
            <a:r>
              <a:rPr lang="en-US" sz="2400" b="1" dirty="0">
                <a:ln w="17780" cmpd="sng">
                  <a:noFill/>
                  <a:prstDash val="solid"/>
                  <a:miter lim="800000"/>
                </a:ln>
                <a:latin typeface="Times New Roman" pitchFamily="18" charset="0"/>
                <a:cs typeface="Times New Roman" pitchFamily="18" charset="0"/>
              </a:rPr>
              <a:t>teaching is the most important profession </a:t>
            </a:r>
            <a:endParaRPr lang="en-US" sz="2400" b="1" dirty="0" smtClean="0">
              <a:ln w="17780" cmpd="sng">
                <a:noFill/>
                <a:prstDash val="solid"/>
                <a:miter lim="800000"/>
              </a:ln>
              <a:latin typeface="Times New Roman" pitchFamily="18" charset="0"/>
              <a:cs typeface="Times New Roman" pitchFamily="18" charset="0"/>
            </a:endParaRPr>
          </a:p>
          <a:p>
            <a:pPr marL="285750" indent="-285750">
              <a:buFont typeface="Arial" pitchFamily="34" charset="0"/>
              <a:buChar char="•"/>
            </a:pPr>
            <a:endParaRPr lang="en-US" b="1" dirty="0">
              <a:ln w="17780" cmpd="sng">
                <a:noFill/>
                <a:prstDash val="solid"/>
                <a:miter lim="800000"/>
              </a:ln>
              <a:latin typeface="Times New Roman" pitchFamily="18" charset="0"/>
              <a:cs typeface="Times New Roman" pitchFamily="18" charset="0"/>
            </a:endParaRPr>
          </a:p>
          <a:p>
            <a:pPr marL="285750" indent="-285750">
              <a:lnSpc>
                <a:spcPct val="150000"/>
              </a:lnSpc>
              <a:buFont typeface="Arial" pitchFamily="34" charset="0"/>
              <a:buChar char="•"/>
            </a:pPr>
            <a:endParaRPr lang="en-US" dirty="0" smtClean="0">
              <a:ln w="17780" cmpd="sng">
                <a:noFill/>
                <a:prstDash val="solid"/>
                <a:miter lim="800000"/>
              </a:ln>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n w="17780" cmpd="sng">
                  <a:noFill/>
                  <a:prstDash val="solid"/>
                  <a:miter lim="800000"/>
                </a:ln>
                <a:latin typeface="Times New Roman" pitchFamily="18" charset="0"/>
                <a:cs typeface="Times New Roman" pitchFamily="18" charset="0"/>
              </a:rPr>
              <a:t>Teaching </a:t>
            </a:r>
            <a:r>
              <a:rPr lang="en-US" dirty="0">
                <a:ln w="17780" cmpd="sng">
                  <a:noFill/>
                  <a:prstDash val="solid"/>
                  <a:miter lim="800000"/>
                </a:ln>
                <a:latin typeface="Times New Roman" pitchFamily="18" charset="0"/>
                <a:cs typeface="Times New Roman" pitchFamily="18" charset="0"/>
              </a:rPr>
              <a:t>is the profession that teaches all the other professions</a:t>
            </a:r>
            <a:br>
              <a:rPr lang="en-US" dirty="0">
                <a:ln w="17780" cmpd="sng">
                  <a:noFill/>
                  <a:prstDash val="solid"/>
                  <a:miter lim="800000"/>
                </a:ln>
                <a:latin typeface="Times New Roman" pitchFamily="18" charset="0"/>
                <a:cs typeface="Times New Roman" pitchFamily="18" charset="0"/>
              </a:rPr>
            </a:br>
            <a:endParaRPr lang="en-US" dirty="0" smtClean="0">
              <a:ln w="17780" cmpd="sng">
                <a:noFill/>
                <a:prstDash val="solid"/>
                <a:miter lim="800000"/>
              </a:ln>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n w="17780" cmpd="sng">
                  <a:noFill/>
                  <a:prstDash val="solid"/>
                  <a:miter lim="800000"/>
                </a:ln>
                <a:latin typeface="Times New Roman" pitchFamily="18" charset="0"/>
                <a:cs typeface="Times New Roman" pitchFamily="18" charset="0"/>
              </a:rPr>
              <a:t>Teaching </a:t>
            </a:r>
            <a:r>
              <a:rPr lang="en-US" dirty="0">
                <a:ln w="17780" cmpd="sng">
                  <a:noFill/>
                  <a:prstDash val="solid"/>
                  <a:miter lim="800000"/>
                </a:ln>
                <a:latin typeface="Times New Roman" pitchFamily="18" charset="0"/>
                <a:cs typeface="Times New Roman" pitchFamily="18" charset="0"/>
              </a:rPr>
              <a:t>has potential to  transform lives</a:t>
            </a:r>
            <a:r>
              <a:rPr lang="en-US" dirty="0" smtClean="0">
                <a:ln w="17780" cmpd="sng">
                  <a:noFill/>
                  <a:prstDash val="solid"/>
                  <a:miter lim="800000"/>
                </a:ln>
                <a:latin typeface="Times New Roman" pitchFamily="18" charset="0"/>
                <a:cs typeface="Times New Roman" pitchFamily="18" charset="0"/>
              </a:rPr>
              <a:t>.</a:t>
            </a:r>
            <a:r>
              <a:rPr lang="en-US" dirty="0">
                <a:ln w="17780" cmpd="sng">
                  <a:noFill/>
                  <a:prstDash val="solid"/>
                  <a:miter lim="800000"/>
                </a:ln>
                <a:latin typeface="Times New Roman" pitchFamily="18" charset="0"/>
                <a:cs typeface="Times New Roman" pitchFamily="18" charset="0"/>
              </a:rPr>
              <a:t/>
            </a:r>
            <a:br>
              <a:rPr lang="en-US" dirty="0">
                <a:ln w="17780" cmpd="sng">
                  <a:noFill/>
                  <a:prstDash val="solid"/>
                  <a:miter lim="800000"/>
                </a:ln>
                <a:latin typeface="Times New Roman" pitchFamily="18" charset="0"/>
                <a:cs typeface="Times New Roman" pitchFamily="18" charset="0"/>
              </a:rPr>
            </a:br>
            <a:endParaRPr lang="en-US" dirty="0" smtClean="0">
              <a:ln w="17780" cmpd="sng">
                <a:noFill/>
                <a:prstDash val="solid"/>
                <a:miter lim="800000"/>
              </a:ln>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n w="17780" cmpd="sng">
                  <a:noFill/>
                  <a:prstDash val="solid"/>
                  <a:miter lim="800000"/>
                </a:ln>
                <a:latin typeface="Times New Roman" pitchFamily="18" charset="0"/>
                <a:cs typeface="Times New Roman" pitchFamily="18" charset="0"/>
              </a:rPr>
              <a:t>Teaching </a:t>
            </a:r>
            <a:r>
              <a:rPr lang="en-US" dirty="0">
                <a:ln w="17780" cmpd="sng">
                  <a:noFill/>
                  <a:prstDash val="solid"/>
                  <a:miter lim="800000"/>
                </a:ln>
                <a:latin typeface="Times New Roman" pitchFamily="18" charset="0"/>
                <a:cs typeface="Times New Roman" pitchFamily="18" charset="0"/>
              </a:rPr>
              <a:t>can give the chance to be continuously creative.</a:t>
            </a:r>
            <a:br>
              <a:rPr lang="en-US" dirty="0">
                <a:ln w="17780" cmpd="sng">
                  <a:noFill/>
                  <a:prstDash val="solid"/>
                  <a:miter lim="800000"/>
                </a:ln>
                <a:latin typeface="Times New Roman" pitchFamily="18" charset="0"/>
                <a:cs typeface="Times New Roman" pitchFamily="18" charset="0"/>
              </a:rPr>
            </a:br>
            <a:endParaRPr lang="en-US" dirty="0" smtClean="0">
              <a:ln w="17780" cmpd="sng">
                <a:noFill/>
                <a:prstDash val="solid"/>
                <a:miter lim="800000"/>
              </a:ln>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n w="17780" cmpd="sng">
                  <a:noFill/>
                  <a:prstDash val="solid"/>
                  <a:miter lim="800000"/>
                </a:ln>
                <a:latin typeface="Times New Roman" pitchFamily="18" charset="0"/>
                <a:cs typeface="Times New Roman" pitchFamily="18" charset="0"/>
              </a:rPr>
              <a:t>Teaching </a:t>
            </a:r>
            <a:r>
              <a:rPr lang="en-US" dirty="0">
                <a:ln w="17780" cmpd="sng">
                  <a:noFill/>
                  <a:prstDash val="solid"/>
                  <a:miter lim="800000"/>
                </a:ln>
                <a:latin typeface="Times New Roman" pitchFamily="18" charset="0"/>
                <a:cs typeface="Times New Roman" pitchFamily="18" charset="0"/>
              </a:rPr>
              <a:t>is a grounding and humbling profession.</a:t>
            </a:r>
            <a:br>
              <a:rPr lang="en-US" dirty="0">
                <a:ln w="17780" cmpd="sng">
                  <a:noFill/>
                  <a:prstDash val="solid"/>
                  <a:miter lim="800000"/>
                </a:ln>
                <a:latin typeface="Times New Roman" pitchFamily="18" charset="0"/>
                <a:cs typeface="Times New Roman" pitchFamily="18" charset="0"/>
              </a:rPr>
            </a:br>
            <a:endParaRPr lang="en-US" dirty="0" smtClean="0">
              <a:ln w="17780" cmpd="sng">
                <a:noFill/>
                <a:prstDash val="solid"/>
                <a:miter lim="800000"/>
              </a:ln>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n w="17780" cmpd="sng">
                  <a:noFill/>
                  <a:prstDash val="solid"/>
                  <a:miter lim="800000"/>
                </a:ln>
                <a:latin typeface="Times New Roman" pitchFamily="18" charset="0"/>
                <a:cs typeface="Times New Roman" pitchFamily="18" charset="0"/>
              </a:rPr>
              <a:t>Teaching </a:t>
            </a:r>
            <a:r>
              <a:rPr lang="en-US" dirty="0">
                <a:ln w="17780" cmpd="sng">
                  <a:noFill/>
                  <a:prstDash val="solid"/>
                  <a:miter lim="800000"/>
                </a:ln>
                <a:latin typeface="Times New Roman" pitchFamily="18" charset="0"/>
                <a:cs typeface="Times New Roman" pitchFamily="18" charset="0"/>
              </a:rPr>
              <a:t>can give the chance to continuously get better.</a:t>
            </a:r>
            <a:br>
              <a:rPr lang="en-US" dirty="0">
                <a:ln w="17780" cmpd="sng">
                  <a:noFill/>
                  <a:prstDash val="solid"/>
                  <a:miter lim="800000"/>
                </a:ln>
                <a:latin typeface="Times New Roman" pitchFamily="18" charset="0"/>
                <a:cs typeface="Times New Roman" pitchFamily="18" charset="0"/>
              </a:rPr>
            </a:br>
            <a:endParaRPr lang="en-US" dirty="0" smtClean="0">
              <a:ln w="17780" cmpd="sng">
                <a:noFill/>
                <a:prstDash val="solid"/>
                <a:miter lim="800000"/>
              </a:ln>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n w="17780" cmpd="sng">
                  <a:noFill/>
                  <a:prstDash val="solid"/>
                  <a:miter lim="800000"/>
                </a:ln>
                <a:latin typeface="Times New Roman" pitchFamily="18" charset="0"/>
                <a:cs typeface="Times New Roman" pitchFamily="18" charset="0"/>
              </a:rPr>
              <a:t>Teaching </a:t>
            </a:r>
            <a:r>
              <a:rPr lang="en-US" dirty="0">
                <a:ln w="17780" cmpd="sng">
                  <a:noFill/>
                  <a:prstDash val="solid"/>
                  <a:miter lim="800000"/>
                </a:ln>
                <a:latin typeface="Times New Roman" pitchFamily="18" charset="0"/>
                <a:cs typeface="Times New Roman" pitchFamily="18" charset="0"/>
              </a:rPr>
              <a:t>can make a difference in child’s life every single day.</a:t>
            </a: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r>
            <a:b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5272723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40" y="533401"/>
            <a:ext cx="7754713" cy="838200"/>
          </a:xfrm>
        </p:spPr>
        <p:txBody>
          <a:bodyPr/>
          <a:lstStyle/>
          <a:p>
            <a:pPr algn="ctr"/>
            <a:r>
              <a:rPr lang="en-US" sz="2400" b="1" dirty="0" smtClean="0">
                <a:latin typeface="Times New Roman" pitchFamily="18" charset="0"/>
                <a:cs typeface="Times New Roman" pitchFamily="18" charset="0"/>
              </a:rPr>
              <a:t>Qualities of a professional Teacher</a:t>
            </a:r>
            <a:endParaRPr lang="en-US" sz="2400" b="1" dirty="0">
              <a:latin typeface="Times New Roman" pitchFamily="18" charset="0"/>
              <a:cs typeface="Times New Roman" pitchFamily="18" charset="0"/>
            </a:endParaRPr>
          </a:p>
        </p:txBody>
      </p:sp>
      <p:sp>
        <p:nvSpPr>
          <p:cNvPr id="3" name="Text Placeholder 2"/>
          <p:cNvSpPr>
            <a:spLocks noGrp="1"/>
          </p:cNvSpPr>
          <p:nvPr>
            <p:ph type="body" idx="1"/>
          </p:nvPr>
        </p:nvSpPr>
        <p:spPr>
          <a:xfrm>
            <a:off x="228600" y="1295400"/>
            <a:ext cx="8801547" cy="5105400"/>
          </a:xfrm>
        </p:spPr>
        <p:txBody>
          <a:bodyPr>
            <a:normAutofit fontScale="70000" lnSpcReduction="20000"/>
          </a:bodyPr>
          <a:lstStyle/>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Specialized Knowledge based on extensive Preparation. </a:t>
            </a:r>
            <a:endParaRPr lang="en-US" b="1" dirty="0">
              <a:solidFill>
                <a:schemeClr val="tx2"/>
              </a:solidFill>
              <a:latin typeface="Times New Roman" pitchFamily="18" charset="0"/>
              <a:cs typeface="Times New Roman" pitchFamily="18" charset="0"/>
            </a:endParaRP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Participates in ongoing Training and development.</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Accepts responsibility.</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Always maintains high standards of his/her performance.</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Have a sense of ownership of their work.</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Maintains a collective networking sprit outside of the organization.</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Always maintain high standards of ethics and Integrity.</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The </a:t>
            </a:r>
            <a:r>
              <a:rPr lang="en-US" b="1" dirty="0">
                <a:solidFill>
                  <a:schemeClr val="tx2"/>
                </a:solidFill>
                <a:latin typeface="Times New Roman" pitchFamily="18" charset="0"/>
                <a:cs typeface="Times New Roman" pitchFamily="18" charset="0"/>
              </a:rPr>
              <a:t>ability to </a:t>
            </a:r>
            <a:r>
              <a:rPr lang="en-US" b="1" dirty="0" smtClean="0">
                <a:solidFill>
                  <a:schemeClr val="tx2"/>
                </a:solidFill>
                <a:latin typeface="Times New Roman" pitchFamily="18" charset="0"/>
                <a:cs typeface="Times New Roman" pitchFamily="18" charset="0"/>
              </a:rPr>
              <a:t>develop good and cordial </a:t>
            </a:r>
            <a:r>
              <a:rPr lang="en-US" b="1" dirty="0">
                <a:solidFill>
                  <a:schemeClr val="tx2"/>
                </a:solidFill>
                <a:latin typeface="Times New Roman" pitchFamily="18" charset="0"/>
                <a:cs typeface="Times New Roman" pitchFamily="18" charset="0"/>
              </a:rPr>
              <a:t>relationships with their students. </a:t>
            </a:r>
            <a:endParaRPr lang="en-US" b="1" dirty="0" smtClean="0">
              <a:solidFill>
                <a:schemeClr val="tx2"/>
              </a:solidFill>
              <a:latin typeface="Times New Roman" pitchFamily="18" charset="0"/>
              <a:cs typeface="Times New Roman" pitchFamily="18" charset="0"/>
            </a:endParaRP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Patient</a:t>
            </a:r>
            <a:r>
              <a:rPr lang="en-US" b="1" dirty="0">
                <a:solidFill>
                  <a:schemeClr val="tx2"/>
                </a:solidFill>
                <a:latin typeface="Times New Roman" pitchFamily="18" charset="0"/>
                <a:cs typeface="Times New Roman" pitchFamily="18" charset="0"/>
              </a:rPr>
              <a:t>, caring, and kind personality. </a:t>
            </a:r>
            <a:endParaRPr lang="en-US" b="1" dirty="0" smtClean="0">
              <a:solidFill>
                <a:schemeClr val="tx2"/>
              </a:solidFill>
              <a:latin typeface="Times New Roman" pitchFamily="18" charset="0"/>
              <a:cs typeface="Times New Roman" pitchFamily="18" charset="0"/>
            </a:endParaRP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Knowledge about  learners problems and challenges and always try to solve them.</a:t>
            </a:r>
            <a:endParaRPr lang="en-US" b="1" dirty="0">
              <a:solidFill>
                <a:schemeClr val="tx2"/>
              </a:solidFill>
              <a:latin typeface="Times New Roman" pitchFamily="18" charset="0"/>
              <a:cs typeface="Times New Roman" pitchFamily="18" charset="0"/>
            </a:endParaRP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Dedication towards </a:t>
            </a:r>
            <a:r>
              <a:rPr lang="en-US" b="1" dirty="0">
                <a:solidFill>
                  <a:schemeClr val="tx2"/>
                </a:solidFill>
                <a:latin typeface="Times New Roman" pitchFamily="18" charset="0"/>
                <a:cs typeface="Times New Roman" pitchFamily="18" charset="0"/>
              </a:rPr>
              <a:t>teaching. </a:t>
            </a:r>
            <a:endParaRPr lang="en-US" b="1" dirty="0" smtClean="0">
              <a:solidFill>
                <a:schemeClr val="tx2"/>
              </a:solidFill>
              <a:latin typeface="Times New Roman" pitchFamily="18" charset="0"/>
              <a:cs typeface="Times New Roman" pitchFamily="18" charset="0"/>
            </a:endParaRP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Engaging </a:t>
            </a:r>
            <a:r>
              <a:rPr lang="en-US" b="1" dirty="0">
                <a:solidFill>
                  <a:schemeClr val="tx2"/>
                </a:solidFill>
                <a:latin typeface="Times New Roman" pitchFamily="18" charset="0"/>
                <a:cs typeface="Times New Roman" pitchFamily="18" charset="0"/>
              </a:rPr>
              <a:t>students in learning</a:t>
            </a:r>
            <a:r>
              <a:rPr lang="en-US" b="1" dirty="0" smtClean="0">
                <a:solidFill>
                  <a:schemeClr val="tx2"/>
                </a:solidFill>
                <a:latin typeface="Times New Roman" pitchFamily="18" charset="0"/>
                <a:cs typeface="Times New Roman" pitchFamily="18" charset="0"/>
              </a:rPr>
              <a:t>.</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Always try to create  barrier –free learning environment in the class.</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Respect Individual difference in the class.</a:t>
            </a:r>
          </a:p>
          <a:p>
            <a:pPr marL="342900" indent="-342900" algn="l">
              <a:buFont typeface="Wingdings" pitchFamily="2" charset="2"/>
              <a:buChar char="v"/>
            </a:pPr>
            <a:endParaRPr lang="en-US" dirty="0"/>
          </a:p>
        </p:txBody>
      </p:sp>
    </p:spTree>
    <p:extLst>
      <p:ext uri="{BB962C8B-B14F-4D97-AF65-F5344CB8AC3E}">
        <p14:creationId xmlns:p14="http://schemas.microsoft.com/office/powerpoint/2010/main" val="2522536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4635"/>
            <a:ext cx="7772400" cy="1330036"/>
          </a:xfrm>
        </p:spPr>
        <p:txBody>
          <a:bodyPr/>
          <a:lstStyle/>
          <a:p>
            <a:r>
              <a:rPr lang="en-US" b="1" dirty="0" smtClean="0">
                <a:latin typeface="Times New Roman" pitchFamily="18" charset="0"/>
                <a:cs typeface="Times New Roman" pitchFamily="18" charset="0"/>
              </a:rPr>
              <a:t>Learning outcome</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1676400"/>
            <a:ext cx="7696200" cy="4800600"/>
          </a:xfrm>
        </p:spPr>
        <p:txBody>
          <a:bodyPr>
            <a:normAutofit fontScale="32500" lnSpcReduction="20000"/>
          </a:bodyPr>
          <a:lstStyle/>
          <a:p>
            <a:pPr algn="l"/>
            <a:r>
              <a:rPr lang="en-US" sz="4000" b="1" dirty="0" smtClean="0">
                <a:solidFill>
                  <a:schemeClr val="tx2"/>
                </a:solidFill>
                <a:latin typeface="Times New Roman" pitchFamily="18" charset="0"/>
                <a:cs typeface="Times New Roman" pitchFamily="18" charset="0"/>
              </a:rPr>
              <a:t>At the end of this module student will be able to know:-</a:t>
            </a:r>
          </a:p>
          <a:p>
            <a:pPr marL="285750" indent="-285750" algn="l">
              <a:buFont typeface="Wingdings" pitchFamily="2" charset="2"/>
              <a:buChar char="v"/>
            </a:pPr>
            <a:endParaRPr lang="en-US" sz="4000" b="1" dirty="0" smtClean="0">
              <a:solidFill>
                <a:schemeClr val="tx2"/>
              </a:solidFill>
              <a:latin typeface="Times New Roman" pitchFamily="18" charset="0"/>
              <a:cs typeface="Times New Roman" pitchFamily="18" charset="0"/>
            </a:endParaRP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  Meaning of teaching</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 Nature of Teaching   </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Meaning of Profession</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Understand  Teaching as Profession</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Characteristics of Effective  and Ineffective Teaching</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Importance of Teaching Profession</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Attitude of Student-Teacher Towards Teaching Profession</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Qualities of a professional Teacher</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Faculty Development Programs</a:t>
            </a:r>
          </a:p>
          <a:p>
            <a:pPr marL="285750" indent="-285750" algn="l">
              <a:lnSpc>
                <a:spcPct val="170000"/>
              </a:lnSpc>
              <a:buFont typeface="Wingdings" pitchFamily="2" charset="2"/>
              <a:buChar char="v"/>
            </a:pPr>
            <a:r>
              <a:rPr lang="en-US" sz="4000" b="1" dirty="0" smtClean="0">
                <a:solidFill>
                  <a:schemeClr val="tx2"/>
                </a:solidFill>
                <a:latin typeface="Times New Roman" pitchFamily="18" charset="0"/>
                <a:cs typeface="Times New Roman" pitchFamily="18" charset="0"/>
              </a:rPr>
              <a:t>Teaching and learning for sustainable development</a:t>
            </a:r>
          </a:p>
          <a:p>
            <a:endParaRPr lang="en-US" sz="1600" b="1" dirty="0" smtClean="0">
              <a:solidFill>
                <a:srgbClr val="FF0000"/>
              </a:solidFill>
              <a:latin typeface="Times New Roman" pitchFamily="18" charset="0"/>
              <a:cs typeface="Times New Roman" pitchFamily="18" charset="0"/>
            </a:endParaRPr>
          </a:p>
          <a:p>
            <a:endParaRPr lang="en-US" sz="1600" b="1" dirty="0" smtClean="0">
              <a:solidFill>
                <a:srgbClr val="FF0000"/>
              </a:solidFill>
              <a:latin typeface="Times New Roman" pitchFamily="18" charset="0"/>
              <a:cs typeface="Times New Roman" pitchFamily="18" charset="0"/>
            </a:endParaRPr>
          </a:p>
          <a:p>
            <a:r>
              <a:rPr lang="en-US" sz="1600" b="1" dirty="0" smtClean="0">
                <a:solidFill>
                  <a:srgbClr val="FF0000"/>
                </a:solidFill>
                <a:latin typeface="Times New Roman" pitchFamily="18" charset="0"/>
                <a:cs typeface="Times New Roman" pitchFamily="18" charset="0"/>
              </a:rPr>
              <a:t> </a:t>
            </a:r>
          </a:p>
          <a:p>
            <a:endParaRPr lang="en-US" sz="1600" b="1" dirty="0">
              <a:solidFill>
                <a:srgbClr val="FF0000"/>
              </a:solidFill>
            </a:endParaRPr>
          </a:p>
        </p:txBody>
      </p:sp>
    </p:spTree>
    <p:extLst>
      <p:ext uri="{BB962C8B-B14F-4D97-AF65-F5344CB8AC3E}">
        <p14:creationId xmlns:p14="http://schemas.microsoft.com/office/powerpoint/2010/main" val="6832213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754713" cy="429979"/>
          </a:xfrm>
        </p:spPr>
        <p:txBody>
          <a:bodyPr>
            <a:normAutofit fontScale="90000"/>
          </a:bodyPr>
          <a:lstStyle/>
          <a:p>
            <a:pPr algn="ctr"/>
            <a:r>
              <a:rPr lang="en-US" sz="2400" b="1" dirty="0" smtClean="0">
                <a:latin typeface="Times New Roman" pitchFamily="18" charset="0"/>
                <a:cs typeface="Times New Roman" pitchFamily="18" charset="0"/>
              </a:rPr>
              <a:t>Qualities of a Professional teacher</a:t>
            </a:r>
            <a:endParaRPr lang="en-US" sz="2400" b="1" dirty="0">
              <a:latin typeface="Times New Roman" pitchFamily="18" charset="0"/>
              <a:cs typeface="Times New Roman" pitchFamily="18" charset="0"/>
            </a:endParaRPr>
          </a:p>
        </p:txBody>
      </p:sp>
      <p:sp>
        <p:nvSpPr>
          <p:cNvPr id="3" name="Text Placeholder 2"/>
          <p:cNvSpPr>
            <a:spLocks noGrp="1"/>
          </p:cNvSpPr>
          <p:nvPr>
            <p:ph type="body" idx="1"/>
          </p:nvPr>
        </p:nvSpPr>
        <p:spPr>
          <a:xfrm>
            <a:off x="699249" y="1905000"/>
            <a:ext cx="7377952" cy="4267200"/>
          </a:xfrm>
        </p:spPr>
        <p:txBody>
          <a:bodyPr>
            <a:normAutofit fontScale="85000" lnSpcReduction="10000"/>
          </a:bodyPr>
          <a:lstStyle/>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Continuously strives to update his/her knowledge through self study,discussion,reflections with colleagues and participation in orientation or training programs.</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Is a keen observer of children’s behavior in different settings inside or outside the school.</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Well aware of his /her social obligations.</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Keeps sufficient level of command over the content knowledge of the subject.</a:t>
            </a:r>
          </a:p>
          <a:p>
            <a:pPr marL="342900" indent="-342900" algn="l">
              <a:lnSpc>
                <a:spcPct val="160000"/>
              </a:lnSpc>
              <a:buFont typeface="Wingdings" pitchFamily="2" charset="2"/>
              <a:buChar char="v"/>
            </a:pPr>
            <a:r>
              <a:rPr lang="en-US" b="1" dirty="0" smtClean="0">
                <a:solidFill>
                  <a:schemeClr val="tx2"/>
                </a:solidFill>
                <a:latin typeface="Times New Roman" pitchFamily="18" charset="0"/>
                <a:cs typeface="Times New Roman" pitchFamily="18" charset="0"/>
              </a:rPr>
              <a:t>Is well –versed in providing guidance and counseling to students and is always ready for solving their problems.</a:t>
            </a:r>
          </a:p>
        </p:txBody>
      </p:sp>
    </p:spTree>
    <p:extLst>
      <p:ext uri="{BB962C8B-B14F-4D97-AF65-F5344CB8AC3E}">
        <p14:creationId xmlns:p14="http://schemas.microsoft.com/office/powerpoint/2010/main" val="19689749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990600" y="381000"/>
            <a:ext cx="6777318" cy="1143000"/>
          </a:xfrm>
        </p:spPr>
        <p:txBody>
          <a:bodyPr>
            <a:normAutofit/>
          </a:bodyPr>
          <a:lstStyle/>
          <a:p>
            <a:pPr algn="ctr"/>
            <a:r>
              <a:rPr lang="en-US" sz="3200" b="1" dirty="0" smtClean="0">
                <a:latin typeface="Times New Roman" pitchFamily="18" charset="0"/>
                <a:cs typeface="Times New Roman" pitchFamily="18" charset="0"/>
              </a:rPr>
              <a:t>Attitude of student-teacher towards teaching</a:t>
            </a:r>
            <a:endParaRPr lang="en-US" sz="3200" b="1" dirty="0">
              <a:latin typeface="Times New Roman" pitchFamily="18" charset="0"/>
              <a:cs typeface="Times New Roman" pitchFamily="18" charset="0"/>
            </a:endParaRPr>
          </a:p>
        </p:txBody>
      </p:sp>
      <p:sp>
        <p:nvSpPr>
          <p:cNvPr id="2" name="Subtitle 1"/>
          <p:cNvSpPr>
            <a:spLocks noGrp="1"/>
          </p:cNvSpPr>
          <p:nvPr>
            <p:ph type="subTitle" idx="1"/>
          </p:nvPr>
        </p:nvSpPr>
        <p:spPr>
          <a:xfrm>
            <a:off x="228600" y="1676400"/>
            <a:ext cx="8001000" cy="4419600"/>
          </a:xfrm>
        </p:spPr>
        <p:txBody>
          <a:bodyPr>
            <a:normAutofit fontScale="85000" lnSpcReduction="10000"/>
          </a:bodyPr>
          <a:lstStyle/>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Development </a:t>
            </a:r>
            <a:r>
              <a:rPr lang="en-US" b="1" dirty="0">
                <a:solidFill>
                  <a:schemeClr val="tx2"/>
                </a:solidFill>
                <a:latin typeface="Times New Roman" pitchFamily="18" charset="0"/>
                <a:cs typeface="Times New Roman" pitchFamily="18" charset="0"/>
              </a:rPr>
              <a:t>of positive attitude towards profession helps in developing </a:t>
            </a:r>
            <a:r>
              <a:rPr lang="en-US" b="1" dirty="0" smtClean="0">
                <a:solidFill>
                  <a:schemeClr val="tx2"/>
                </a:solidFill>
                <a:latin typeface="Times New Roman" pitchFamily="18" charset="0"/>
                <a:cs typeface="Times New Roman" pitchFamily="18" charset="0"/>
              </a:rPr>
              <a:t>creative thinking </a:t>
            </a:r>
            <a:r>
              <a:rPr lang="en-US" b="1" dirty="0">
                <a:solidFill>
                  <a:schemeClr val="tx2"/>
                </a:solidFill>
                <a:latin typeface="Times New Roman" pitchFamily="18" charset="0"/>
                <a:cs typeface="Times New Roman" pitchFamily="18" charset="0"/>
              </a:rPr>
              <a:t>and motivating </a:t>
            </a:r>
            <a:r>
              <a:rPr lang="en-US" b="1" dirty="0" smtClean="0">
                <a:solidFill>
                  <a:schemeClr val="tx2"/>
                </a:solidFill>
                <a:latin typeface="Times New Roman" pitchFamily="18" charset="0"/>
                <a:cs typeface="Times New Roman" pitchFamily="18" charset="0"/>
              </a:rPr>
              <a:t>students.</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The </a:t>
            </a:r>
            <a:r>
              <a:rPr lang="en-US" b="1" dirty="0">
                <a:solidFill>
                  <a:schemeClr val="tx2"/>
                </a:solidFill>
                <a:latin typeface="Times New Roman" pitchFamily="18" charset="0"/>
                <a:cs typeface="Times New Roman" pitchFamily="18" charset="0"/>
              </a:rPr>
              <a:t>positive attitude helps teacher to develop a </a:t>
            </a:r>
            <a:r>
              <a:rPr lang="en-US" b="1" dirty="0" smtClean="0">
                <a:solidFill>
                  <a:schemeClr val="tx2"/>
                </a:solidFill>
                <a:latin typeface="Times New Roman" pitchFamily="18" charset="0"/>
                <a:cs typeface="Times New Roman" pitchFamily="18" charset="0"/>
              </a:rPr>
              <a:t>conductive learner </a:t>
            </a:r>
            <a:r>
              <a:rPr lang="en-US" b="1" dirty="0">
                <a:solidFill>
                  <a:schemeClr val="tx2"/>
                </a:solidFill>
                <a:latin typeface="Times New Roman" pitchFamily="18" charset="0"/>
                <a:cs typeface="Times New Roman" pitchFamily="18" charset="0"/>
              </a:rPr>
              <a:t>friendly environment in the classroom</a:t>
            </a:r>
            <a:r>
              <a:rPr lang="en-US" b="1" dirty="0" smtClean="0">
                <a:solidFill>
                  <a:schemeClr val="tx2"/>
                </a:solidFill>
                <a:latin typeface="Times New Roman" pitchFamily="18" charset="0"/>
                <a:cs typeface="Times New Roman" pitchFamily="18" charset="0"/>
              </a:rPr>
              <a:t>.</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The </a:t>
            </a:r>
            <a:r>
              <a:rPr lang="en-US" b="1" dirty="0">
                <a:solidFill>
                  <a:schemeClr val="tx2"/>
                </a:solidFill>
                <a:latin typeface="Times New Roman" pitchFamily="18" charset="0"/>
                <a:cs typeface="Times New Roman" pitchFamily="18" charset="0"/>
              </a:rPr>
              <a:t>teacher’s attitude towards the subject </a:t>
            </a:r>
            <a:r>
              <a:rPr lang="en-US" b="1" dirty="0" smtClean="0">
                <a:solidFill>
                  <a:schemeClr val="tx2"/>
                </a:solidFill>
                <a:latin typeface="Times New Roman" pitchFamily="18" charset="0"/>
                <a:cs typeface="Times New Roman" pitchFamily="18" charset="0"/>
              </a:rPr>
              <a:t>and student </a:t>
            </a:r>
            <a:r>
              <a:rPr lang="en-US" b="1" dirty="0">
                <a:solidFill>
                  <a:schemeClr val="tx2"/>
                </a:solidFill>
                <a:latin typeface="Times New Roman" pitchFamily="18" charset="0"/>
                <a:cs typeface="Times New Roman" pitchFamily="18" charset="0"/>
              </a:rPr>
              <a:t>is significant in creating desire to learn in the </a:t>
            </a:r>
            <a:r>
              <a:rPr lang="en-US" b="1" dirty="0" smtClean="0">
                <a:solidFill>
                  <a:schemeClr val="tx2"/>
                </a:solidFill>
                <a:latin typeface="Times New Roman" pitchFamily="18" charset="0"/>
                <a:cs typeface="Times New Roman" pitchFamily="18" charset="0"/>
              </a:rPr>
              <a:t>students.</a:t>
            </a:r>
          </a:p>
          <a:p>
            <a:pPr marL="457200" indent="-457200" algn="l">
              <a:lnSpc>
                <a:spcPct val="170000"/>
              </a:lnSpc>
              <a:buFont typeface="Wingdings" pitchFamily="2" charset="2"/>
              <a:buChar char="v"/>
            </a:pPr>
            <a:r>
              <a:rPr lang="en-US" b="1" dirty="0" smtClean="0">
                <a:solidFill>
                  <a:schemeClr val="tx2"/>
                </a:solidFill>
                <a:latin typeface="Times New Roman" pitchFamily="18" charset="0"/>
                <a:cs typeface="Times New Roman" pitchFamily="18" charset="0"/>
              </a:rPr>
              <a:t>A </a:t>
            </a:r>
            <a:r>
              <a:rPr lang="en-US" b="1" dirty="0">
                <a:solidFill>
                  <a:schemeClr val="tx2"/>
                </a:solidFill>
                <a:latin typeface="Times New Roman" pitchFamily="18" charset="0"/>
                <a:cs typeface="Times New Roman" pitchFamily="18" charset="0"/>
              </a:rPr>
              <a:t>positive attitude towards teaching profession can bring the desired quality in </a:t>
            </a:r>
            <a:r>
              <a:rPr lang="en-US" b="1" dirty="0" smtClean="0">
                <a:solidFill>
                  <a:schemeClr val="tx2"/>
                </a:solidFill>
                <a:latin typeface="Times New Roman" pitchFamily="18" charset="0"/>
                <a:cs typeface="Times New Roman" pitchFamily="18" charset="0"/>
              </a:rPr>
              <a:t>the education </a:t>
            </a:r>
            <a:r>
              <a:rPr lang="en-US" b="1" dirty="0">
                <a:solidFill>
                  <a:schemeClr val="tx2"/>
                </a:solidFill>
                <a:latin typeface="Times New Roman" pitchFamily="18" charset="0"/>
                <a:cs typeface="Times New Roman" pitchFamily="18" charset="0"/>
              </a:rPr>
              <a:t>sector by developing sense of duty, professional competence and by </a:t>
            </a:r>
            <a:r>
              <a:rPr lang="en-US" b="1" dirty="0" smtClean="0">
                <a:solidFill>
                  <a:schemeClr val="tx2"/>
                </a:solidFill>
                <a:latin typeface="Times New Roman" pitchFamily="18" charset="0"/>
                <a:cs typeface="Times New Roman" pitchFamily="18" charset="0"/>
              </a:rPr>
              <a:t>giving them </a:t>
            </a:r>
            <a:r>
              <a:rPr lang="en-US" b="1" dirty="0">
                <a:solidFill>
                  <a:schemeClr val="tx2"/>
                </a:solidFill>
                <a:latin typeface="Times New Roman" pitchFamily="18" charset="0"/>
                <a:cs typeface="Times New Roman" pitchFamily="18" charset="0"/>
              </a:rPr>
              <a:t>an insight of the student’s needs and </a:t>
            </a:r>
            <a:r>
              <a:rPr lang="en-US" b="1" dirty="0" smtClean="0">
                <a:solidFill>
                  <a:schemeClr val="tx2"/>
                </a:solidFill>
                <a:latin typeface="Times New Roman" pitchFamily="18" charset="0"/>
                <a:cs typeface="Times New Roman" pitchFamily="18" charset="0"/>
              </a:rPr>
              <a:t>problems.</a:t>
            </a:r>
          </a:p>
          <a:p>
            <a:endParaRPr lang="en-US" dirty="0"/>
          </a:p>
        </p:txBody>
      </p:sp>
    </p:spTree>
    <p:extLst>
      <p:ext uri="{BB962C8B-B14F-4D97-AF65-F5344CB8AC3E}">
        <p14:creationId xmlns:p14="http://schemas.microsoft.com/office/powerpoint/2010/main" val="749933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2800" b="1" dirty="0" smtClean="0">
                <a:latin typeface="Times New Roman" pitchFamily="18" charset="0"/>
                <a:cs typeface="Times New Roman" pitchFamily="18" charset="0"/>
              </a:rPr>
              <a:t>Teaching and learning for sustainable future </a:t>
            </a:r>
            <a:endParaRPr lang="en-US" sz="2800" b="1" dirty="0">
              <a:latin typeface="Times New Roman" pitchFamily="18" charset="0"/>
              <a:cs typeface="Times New Roman" pitchFamily="18" charset="0"/>
            </a:endParaRPr>
          </a:p>
        </p:txBody>
      </p:sp>
      <p:sp>
        <p:nvSpPr>
          <p:cNvPr id="2" name="Content Placeholder 1"/>
          <p:cNvSpPr>
            <a:spLocks noGrp="1"/>
          </p:cNvSpPr>
          <p:nvPr>
            <p:ph idx="1"/>
          </p:nvPr>
        </p:nvSpPr>
        <p:spPr/>
        <p:txBody>
          <a:bodyPr>
            <a:normAutofit fontScale="85000" lnSpcReduction="10000"/>
          </a:bodyPr>
          <a:lstStyle/>
          <a:p>
            <a:pPr>
              <a:buFont typeface="Wingdings" pitchFamily="2" charset="2"/>
              <a:buChar char="v"/>
            </a:pPr>
            <a:endParaRPr lang="en-US" b="1" dirty="0" smtClean="0">
              <a:solidFill>
                <a:schemeClr val="tx2"/>
              </a:solidFill>
              <a:latin typeface="Times New Roman" pitchFamily="18" charset="0"/>
              <a:cs typeface="Times New Roman" pitchFamily="18" charset="0"/>
            </a:endParaRPr>
          </a:p>
          <a:p>
            <a:pPr marL="285750" indent="-285750">
              <a:lnSpc>
                <a:spcPct val="160000"/>
              </a:lnSpc>
              <a:buFont typeface="Wingdings" pitchFamily="2" charset="2"/>
              <a:buChar char="v"/>
            </a:pPr>
            <a:r>
              <a:rPr lang="en-US" sz="1800" dirty="0" smtClean="0">
                <a:solidFill>
                  <a:schemeClr val="tx2"/>
                </a:solidFill>
                <a:latin typeface="Times New Roman" pitchFamily="18" charset="0"/>
                <a:cs typeface="Times New Roman" pitchFamily="18" charset="0"/>
              </a:rPr>
              <a:t>Teaching and Learning for a Sustainable Future is a UNESCO </a:t>
            </a:r>
            <a:r>
              <a:rPr lang="en-US" sz="1800" dirty="0">
                <a:solidFill>
                  <a:schemeClr val="tx2"/>
                </a:solidFill>
                <a:latin typeface="Times New Roman" pitchFamily="18" charset="0"/>
                <a:cs typeface="Times New Roman" pitchFamily="18" charset="0"/>
              </a:rPr>
              <a:t>P</a:t>
            </a:r>
            <a:r>
              <a:rPr lang="en-US" sz="1800" dirty="0" smtClean="0">
                <a:solidFill>
                  <a:schemeClr val="tx2"/>
                </a:solidFill>
                <a:latin typeface="Times New Roman" pitchFamily="18" charset="0"/>
                <a:cs typeface="Times New Roman" pitchFamily="18" charset="0"/>
              </a:rPr>
              <a:t>rogramme for the United Nations Decade of Education for Sustainable Development. </a:t>
            </a:r>
          </a:p>
          <a:p>
            <a:pPr marL="285750" indent="-285750">
              <a:lnSpc>
                <a:spcPct val="160000"/>
              </a:lnSpc>
              <a:buFont typeface="Wingdings" pitchFamily="2" charset="2"/>
              <a:buChar char="v"/>
            </a:pPr>
            <a:r>
              <a:rPr lang="en-US" sz="1800" dirty="0" smtClean="0">
                <a:solidFill>
                  <a:schemeClr val="tx2"/>
                </a:solidFill>
                <a:latin typeface="Times New Roman" pitchFamily="18" charset="0"/>
                <a:cs typeface="Times New Roman" pitchFamily="18" charset="0"/>
              </a:rPr>
              <a:t>It provides professional development for student teachers, teachers, curriculum developers, education policy makers, and authors of educational materials.</a:t>
            </a:r>
          </a:p>
          <a:p>
            <a:pPr marL="285750" indent="-285750">
              <a:lnSpc>
                <a:spcPct val="160000"/>
              </a:lnSpc>
              <a:buFont typeface="Wingdings" pitchFamily="2" charset="2"/>
              <a:buChar char="v"/>
            </a:pPr>
            <a:r>
              <a:rPr lang="en-US" sz="1800" dirty="0" smtClean="0">
                <a:solidFill>
                  <a:schemeClr val="tx2"/>
                </a:solidFill>
                <a:latin typeface="Times New Roman" pitchFamily="18" charset="0"/>
                <a:cs typeface="Times New Roman" pitchFamily="18" charset="0"/>
              </a:rPr>
              <a:t>This program is for  pre-service teacher courses as well as the in-service education of teachers, curriculum developers, education policy makers, and authors of educational materials. </a:t>
            </a:r>
          </a:p>
          <a:p>
            <a:pPr marL="285750" indent="-285750">
              <a:lnSpc>
                <a:spcPct val="160000"/>
              </a:lnSpc>
              <a:buFont typeface="Wingdings" pitchFamily="2" charset="2"/>
              <a:buChar char="v"/>
            </a:pPr>
            <a:r>
              <a:rPr lang="en-US" sz="1800" dirty="0" smtClean="0">
                <a:solidFill>
                  <a:schemeClr val="tx2"/>
                </a:solidFill>
                <a:latin typeface="Times New Roman" pitchFamily="18" charset="0"/>
                <a:cs typeface="Times New Roman" pitchFamily="18" charset="0"/>
              </a:rPr>
              <a:t>This programme enable teachers to plan learning Experiences that empower their students to develop and evaluate alternative visions of a sustainable future and to work creatively with others to help bring their visions of a better world into effect. </a:t>
            </a:r>
          </a:p>
          <a:p>
            <a:pPr marL="285750" indent="-285750">
              <a:lnSpc>
                <a:spcPct val="160000"/>
              </a:lnSpc>
              <a:buFont typeface="Wingdings" pitchFamily="2" charset="2"/>
              <a:buChar char="v"/>
            </a:pPr>
            <a:r>
              <a:rPr lang="en-US" sz="1800" dirty="0" smtClean="0">
                <a:solidFill>
                  <a:schemeClr val="tx2"/>
                </a:solidFill>
                <a:latin typeface="Times New Roman" pitchFamily="18" charset="0"/>
                <a:cs typeface="Times New Roman" pitchFamily="18" charset="0"/>
              </a:rPr>
              <a:t>It will also enhance the computer literacy of teachers and build their skills in using multimedia-based resources and strategies in their teaching. </a:t>
            </a:r>
            <a:endParaRPr lang="en-US" sz="18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10685821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81000" y="609600"/>
            <a:ext cx="7772400" cy="555625"/>
          </a:xfrm>
        </p:spPr>
        <p:txBody>
          <a:bodyPr>
            <a:normAutofit/>
          </a:bodyPr>
          <a:lstStyle/>
          <a:p>
            <a:pPr algn="ctr"/>
            <a:r>
              <a:rPr lang="en-US" sz="2800" b="1" dirty="0" smtClean="0"/>
              <a:t>Teaching and learning for sustainable future</a:t>
            </a:r>
            <a:endParaRPr lang="en-US" sz="2800" b="1" dirty="0"/>
          </a:p>
        </p:txBody>
      </p:sp>
      <p:sp>
        <p:nvSpPr>
          <p:cNvPr id="2" name="Subtitle 1"/>
          <p:cNvSpPr>
            <a:spLocks noGrp="1"/>
          </p:cNvSpPr>
          <p:nvPr>
            <p:ph type="subTitle" idx="1"/>
          </p:nvPr>
        </p:nvSpPr>
        <p:spPr>
          <a:xfrm>
            <a:off x="457200" y="1752600"/>
            <a:ext cx="7924800" cy="4572000"/>
          </a:xfrm>
        </p:spPr>
        <p:txBody>
          <a:bodyPr>
            <a:noAutofit/>
          </a:bodyPr>
          <a:lstStyle/>
          <a:p>
            <a:r>
              <a:rPr lang="en-US" sz="1800" b="1" dirty="0" smtClean="0">
                <a:solidFill>
                  <a:schemeClr val="tx1"/>
                </a:solidFill>
                <a:latin typeface="Times New Roman" pitchFamily="18" charset="0"/>
                <a:cs typeface="Times New Roman" pitchFamily="18" charset="0"/>
              </a:rPr>
              <a:t> This  is developed by UNESCO  as a Demonstration Project to Illustrate:- </a:t>
            </a:r>
          </a:p>
          <a:p>
            <a:pPr marL="285750" indent="-285750">
              <a:lnSpc>
                <a:spcPct val="150000"/>
              </a:lnSpc>
              <a:buFont typeface="Wingdings" pitchFamily="2" charset="2"/>
              <a:buChar char="v"/>
            </a:pPr>
            <a:r>
              <a:rPr lang="en-US" sz="1600" dirty="0" smtClean="0">
                <a:solidFill>
                  <a:schemeClr val="tx1"/>
                </a:solidFill>
                <a:latin typeface="Times New Roman" pitchFamily="18" charset="0"/>
                <a:cs typeface="Times New Roman" pitchFamily="18" charset="0"/>
              </a:rPr>
              <a:t>Ways of meeting the professional development needs of educating for a sustainable future.</a:t>
            </a:r>
          </a:p>
          <a:p>
            <a:pPr marL="285750" indent="-285750">
              <a:lnSpc>
                <a:spcPct val="150000"/>
              </a:lnSpc>
              <a:buFont typeface="Wingdings" pitchFamily="2" charset="2"/>
              <a:buChar char="v"/>
            </a:pPr>
            <a:r>
              <a:rPr lang="en-US" sz="1600" dirty="0" smtClean="0">
                <a:solidFill>
                  <a:schemeClr val="tx1"/>
                </a:solidFill>
                <a:latin typeface="Times New Roman" pitchFamily="18" charset="0"/>
                <a:cs typeface="Times New Roman" pitchFamily="18" charset="0"/>
              </a:rPr>
              <a:t>The potential of international collaboration in providing resources for teacher professional development.</a:t>
            </a:r>
          </a:p>
          <a:p>
            <a:pPr marL="285750" indent="-285750">
              <a:lnSpc>
                <a:spcPct val="150000"/>
              </a:lnSpc>
              <a:buFont typeface="Wingdings" pitchFamily="2" charset="2"/>
              <a:buChar char="v"/>
            </a:pPr>
            <a:r>
              <a:rPr lang="en-US" sz="1600" dirty="0" smtClean="0">
                <a:solidFill>
                  <a:schemeClr val="tx1"/>
                </a:solidFill>
                <a:latin typeface="Times New Roman" pitchFamily="18" charset="0"/>
                <a:cs typeface="Times New Roman" pitchFamily="18" charset="0"/>
              </a:rPr>
              <a:t>The potential uses and benefits of multimedia technologies in pre- and in-service teacher education. </a:t>
            </a:r>
          </a:p>
          <a:p>
            <a:pPr marL="285750" indent="-285750">
              <a:lnSpc>
                <a:spcPct val="150000"/>
              </a:lnSpc>
              <a:buFont typeface="Wingdings" pitchFamily="2" charset="2"/>
              <a:buChar char="v"/>
            </a:pPr>
            <a:r>
              <a:rPr lang="en-US" sz="1600" dirty="0" smtClean="0">
                <a:solidFill>
                  <a:schemeClr val="tx1"/>
                </a:solidFill>
                <a:latin typeface="Times New Roman" pitchFamily="18" charset="0"/>
                <a:cs typeface="Times New Roman" pitchFamily="18" charset="0"/>
              </a:rPr>
              <a:t>It was developed by UNESCO in its function as task manager for the International Work Programme on Education, Public Awareness and Training for Sustainability of the United Nations Commission on Sustainable Development and for the 2002 World Summit on Sustainable Development. </a:t>
            </a:r>
          </a:p>
          <a:p>
            <a:pPr marL="285750" indent="-285750">
              <a:lnSpc>
                <a:spcPct val="150000"/>
              </a:lnSpc>
              <a:buFont typeface="Wingdings" pitchFamily="2" charset="2"/>
              <a:buChar char="v"/>
            </a:pPr>
            <a:r>
              <a:rPr lang="en-US" sz="1600" dirty="0" smtClean="0">
                <a:solidFill>
                  <a:schemeClr val="tx1"/>
                </a:solidFill>
                <a:latin typeface="Times New Roman" pitchFamily="18" charset="0"/>
                <a:cs typeface="Times New Roman" pitchFamily="18" charset="0"/>
              </a:rPr>
              <a:t>The forthcoming Version 6 has been significantly updated and redesigned, and will include two new modules one of which is looking specifically at Climate Change. </a:t>
            </a:r>
          </a:p>
        </p:txBody>
      </p:sp>
    </p:spTree>
    <p:extLst>
      <p:ext uri="{BB962C8B-B14F-4D97-AF65-F5344CB8AC3E}">
        <p14:creationId xmlns:p14="http://schemas.microsoft.com/office/powerpoint/2010/main" val="3391725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914400"/>
          </a:xfrm>
        </p:spPr>
        <p:txBody>
          <a:bodyPr>
            <a:normAutofit/>
          </a:bodyPr>
          <a:lstStyle/>
          <a:p>
            <a:pPr algn="ctr"/>
            <a:r>
              <a:rPr lang="en-US" sz="2800" b="1" dirty="0" smtClean="0">
                <a:latin typeface="Times New Roman" pitchFamily="18" charset="0"/>
                <a:cs typeface="Times New Roman" pitchFamily="18" charset="0"/>
              </a:rPr>
              <a:t>Teaching and learning for sustainable future</a:t>
            </a:r>
            <a:endParaRPr lang="en-US"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828800"/>
            <a:ext cx="8229600" cy="3886200"/>
          </a:xfrm>
        </p:spPr>
        <p:txBody>
          <a:bodyPr>
            <a:noAutofit/>
          </a:bodyPr>
          <a:lstStyle/>
          <a:p>
            <a:pPr>
              <a:lnSpc>
                <a:spcPct val="150000"/>
              </a:lnSpc>
            </a:pPr>
            <a:r>
              <a:rPr lang="en-US" sz="1400" dirty="0" smtClean="0">
                <a:solidFill>
                  <a:schemeClr val="tx1"/>
                </a:solidFill>
                <a:latin typeface="Times New Roman" pitchFamily="18" charset="0"/>
                <a:cs typeface="Times New Roman" pitchFamily="18" charset="0"/>
              </a:rPr>
              <a:t>The Climate Change module provides resources for teachers so that they can feel confident in their knowledge of climate change science and the impacts of the climate crisis and plan interesting and relevant lessons for their students.</a:t>
            </a:r>
          </a:p>
          <a:p>
            <a:pPr>
              <a:lnSpc>
                <a:spcPct val="150000"/>
              </a:lnSpc>
            </a:pPr>
            <a:endParaRPr lang="en-US" sz="1400" dirty="0">
              <a:solidFill>
                <a:schemeClr val="tx1"/>
              </a:solidFill>
              <a:latin typeface="Times New Roman" pitchFamily="18" charset="0"/>
              <a:cs typeface="Times New Roman" pitchFamily="18" charset="0"/>
            </a:endParaRPr>
          </a:p>
          <a:p>
            <a:pPr>
              <a:lnSpc>
                <a:spcPct val="150000"/>
              </a:lnSpc>
            </a:pPr>
            <a:r>
              <a:rPr lang="en-US" sz="1400" dirty="0" smtClean="0">
                <a:solidFill>
                  <a:schemeClr val="tx1"/>
                </a:solidFill>
                <a:latin typeface="Times New Roman" pitchFamily="18" charset="0"/>
                <a:cs typeface="Times New Roman" pitchFamily="18" charset="0"/>
              </a:rPr>
              <a:t>Through a series of activities and guided critical reflections the module will enable teachers to:</a:t>
            </a:r>
          </a:p>
          <a:p>
            <a:pPr>
              <a:lnSpc>
                <a:spcPct val="150000"/>
              </a:lnSpc>
            </a:pPr>
            <a:endParaRPr lang="en-US" sz="1400" dirty="0" smtClean="0">
              <a:solidFill>
                <a:schemeClr val="tx1"/>
              </a:solidFill>
              <a:latin typeface="Times New Roman" pitchFamily="18" charset="0"/>
              <a:cs typeface="Times New Roman" pitchFamily="18" charset="0"/>
            </a:endParaRPr>
          </a:p>
          <a:p>
            <a:pPr marL="285750" indent="-285750">
              <a:lnSpc>
                <a:spcPct val="150000"/>
              </a:lnSpc>
              <a:buFont typeface="Arial" pitchFamily="34" charset="0"/>
              <a:buChar char="•"/>
            </a:pPr>
            <a:r>
              <a:rPr lang="en-US" sz="1400" dirty="0" smtClean="0">
                <a:solidFill>
                  <a:schemeClr val="tx1"/>
                </a:solidFill>
                <a:latin typeface="Times New Roman" pitchFamily="18" charset="0"/>
                <a:cs typeface="Times New Roman" pitchFamily="18" charset="0"/>
              </a:rPr>
              <a:t>Understand basic concepts, trends and issues in climate change science;</a:t>
            </a:r>
          </a:p>
          <a:p>
            <a:pPr marL="285750" indent="-285750">
              <a:lnSpc>
                <a:spcPct val="150000"/>
              </a:lnSpc>
              <a:buFont typeface="Arial" pitchFamily="34" charset="0"/>
              <a:buChar char="•"/>
            </a:pPr>
            <a:r>
              <a:rPr lang="en-US" sz="1400" dirty="0" smtClean="0">
                <a:solidFill>
                  <a:schemeClr val="tx1"/>
                </a:solidFill>
                <a:latin typeface="Times New Roman" pitchFamily="18" charset="0"/>
                <a:cs typeface="Times New Roman" pitchFamily="18" charset="0"/>
              </a:rPr>
              <a:t>Understand the complementary nature of climate change mitigation and adaptation and the major strategies used in each;</a:t>
            </a:r>
          </a:p>
          <a:p>
            <a:pPr marL="285750" indent="-285750">
              <a:lnSpc>
                <a:spcPct val="150000"/>
              </a:lnSpc>
              <a:buFont typeface="Arial" pitchFamily="34" charset="0"/>
              <a:buChar char="•"/>
            </a:pPr>
            <a:r>
              <a:rPr lang="en-US" sz="1400" dirty="0" smtClean="0">
                <a:solidFill>
                  <a:schemeClr val="tx1"/>
                </a:solidFill>
                <a:latin typeface="Times New Roman" pitchFamily="18" charset="0"/>
                <a:cs typeface="Times New Roman" pitchFamily="18" charset="0"/>
              </a:rPr>
              <a:t>Appreciate the ethical dimensions of climate change processes and their impacts; and dandify the educational implications of teaching about climate change</a:t>
            </a:r>
            <a:r>
              <a:rPr lang="en-US" sz="1800" dirty="0" smtClean="0">
                <a:solidFill>
                  <a:schemeClr val="tx1"/>
                </a:solidFill>
                <a:latin typeface="Times New Roman" pitchFamily="18" charset="0"/>
                <a:cs typeface="Times New Roman" pitchFamily="18" charset="0"/>
              </a:rPr>
              <a:t>. </a:t>
            </a:r>
            <a:endParaRPr lang="en-US" sz="1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091815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7772400" cy="1470025"/>
          </a:xfrm>
        </p:spPr>
        <p:txBody>
          <a:bodyPr/>
          <a:lstStyle/>
          <a:p>
            <a:pPr algn="ctr"/>
            <a:r>
              <a:rPr lang="en-US" dirty="0" smtClean="0">
                <a:latin typeface="Times New Roman" pitchFamily="18" charset="0"/>
                <a:cs typeface="Times New Roman" pitchFamily="18" charset="0"/>
              </a:rPr>
              <a:t>Conclusion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762000" y="1676400"/>
            <a:ext cx="7543800" cy="4343400"/>
          </a:xfrm>
        </p:spPr>
        <p:txBody>
          <a:bodyPr>
            <a:normAutofit/>
          </a:bodyPr>
          <a:lstStyle/>
          <a:p>
            <a:pPr marL="285750" indent="-285750" algn="l">
              <a:lnSpc>
                <a:spcPct val="150000"/>
              </a:lnSpc>
              <a:buFont typeface="Arial" pitchFamily="34" charset="0"/>
              <a:buChar char="•"/>
            </a:pPr>
            <a:r>
              <a:rPr lang="en-US" sz="1800" dirty="0" smtClean="0">
                <a:solidFill>
                  <a:schemeClr val="tx1"/>
                </a:solidFill>
                <a:latin typeface="Times New Roman" pitchFamily="18" charset="0"/>
                <a:cs typeface="Times New Roman" pitchFamily="18" charset="0"/>
              </a:rPr>
              <a:t>Teaching is a profession which requires some specialized study and Training.</a:t>
            </a:r>
          </a:p>
          <a:p>
            <a:pPr marL="285750" indent="-285750" algn="l">
              <a:lnSpc>
                <a:spcPct val="150000"/>
              </a:lnSpc>
              <a:buFont typeface="Arial" pitchFamily="34" charset="0"/>
              <a:buChar char="•"/>
            </a:pPr>
            <a:r>
              <a:rPr lang="en-US" sz="1800" dirty="0">
                <a:solidFill>
                  <a:schemeClr val="tx1"/>
                </a:solidFill>
                <a:latin typeface="Times New Roman" pitchFamily="18" charset="0"/>
                <a:cs typeface="Times New Roman" pitchFamily="18" charset="0"/>
              </a:rPr>
              <a:t>It creates all professionals</a:t>
            </a:r>
            <a:r>
              <a:rPr lang="en-US" sz="1800" dirty="0" smtClean="0">
                <a:solidFill>
                  <a:schemeClr val="tx1"/>
                </a:solidFill>
                <a:latin typeface="Times New Roman" pitchFamily="18" charset="0"/>
                <a:cs typeface="Times New Roman" pitchFamily="18" charset="0"/>
              </a:rPr>
              <a:t>.</a:t>
            </a:r>
          </a:p>
          <a:p>
            <a:pPr marL="285750" indent="-285750" algn="l">
              <a:lnSpc>
                <a:spcPct val="150000"/>
              </a:lnSpc>
              <a:buFont typeface="Arial" pitchFamily="34" charset="0"/>
              <a:buChar char="•"/>
            </a:pPr>
            <a:r>
              <a:rPr lang="en-US" sz="1800" dirty="0" smtClean="0">
                <a:solidFill>
                  <a:schemeClr val="tx1"/>
                </a:solidFill>
                <a:latin typeface="Times New Roman" pitchFamily="18" charset="0"/>
                <a:cs typeface="Times New Roman" pitchFamily="18" charset="0"/>
              </a:rPr>
              <a:t>Students ,teachers and curriculum are main three elements of teaching.</a:t>
            </a:r>
          </a:p>
          <a:p>
            <a:pPr marL="285750" indent="-285750" algn="l">
              <a:lnSpc>
                <a:spcPct val="150000"/>
              </a:lnSpc>
              <a:buFont typeface="Arial" pitchFamily="34" charset="0"/>
              <a:buChar char="•"/>
            </a:pPr>
            <a:r>
              <a:rPr lang="en-US" sz="1800" dirty="0" smtClean="0">
                <a:solidFill>
                  <a:schemeClr val="tx1"/>
                </a:solidFill>
                <a:latin typeface="Times New Roman" pitchFamily="18" charset="0"/>
                <a:cs typeface="Times New Roman" pitchFamily="18" charset="0"/>
              </a:rPr>
              <a:t>A lot of qualities  are required for a professional teacher.</a:t>
            </a:r>
          </a:p>
          <a:p>
            <a:pPr marL="285750" indent="-285750" algn="l">
              <a:lnSpc>
                <a:spcPct val="150000"/>
              </a:lnSpc>
              <a:buFont typeface="Arial" pitchFamily="34" charset="0"/>
              <a:buChar char="•"/>
            </a:pPr>
            <a:r>
              <a:rPr lang="en-US" sz="1800" dirty="0" smtClean="0">
                <a:solidFill>
                  <a:schemeClr val="tx1"/>
                </a:solidFill>
                <a:latin typeface="Times New Roman" pitchFamily="18" charset="0"/>
                <a:cs typeface="Times New Roman" pitchFamily="18" charset="0"/>
              </a:rPr>
              <a:t>Teaching </a:t>
            </a:r>
            <a:r>
              <a:rPr lang="en-US" sz="1800" dirty="0">
                <a:solidFill>
                  <a:schemeClr val="tx1"/>
                </a:solidFill>
                <a:latin typeface="Times New Roman" pitchFamily="18" charset="0"/>
                <a:cs typeface="Times New Roman" pitchFamily="18" charset="0"/>
              </a:rPr>
              <a:t>and Learning for a Sustainable Future is a UNESCO Programme for the United Nations Decade of Education for Sustainable Development. </a:t>
            </a:r>
            <a:endParaRPr lang="en-US" sz="1800" dirty="0" smtClean="0">
              <a:solidFill>
                <a:schemeClr val="tx1"/>
              </a:solidFill>
              <a:latin typeface="Times New Roman" pitchFamily="18" charset="0"/>
              <a:cs typeface="Times New Roman" pitchFamily="18" charset="0"/>
            </a:endParaRPr>
          </a:p>
          <a:p>
            <a:pPr marL="285750" indent="-285750" algn="l">
              <a:lnSpc>
                <a:spcPct val="150000"/>
              </a:lnSpc>
              <a:buFont typeface="Arial" pitchFamily="34" charset="0"/>
              <a:buChar char="•"/>
            </a:pPr>
            <a:r>
              <a:rPr lang="en-US" sz="1800" dirty="0" smtClean="0">
                <a:solidFill>
                  <a:schemeClr val="tx1"/>
                </a:solidFill>
                <a:latin typeface="Times New Roman" pitchFamily="18" charset="0"/>
                <a:cs typeface="Times New Roman" pitchFamily="18" charset="0"/>
              </a:rPr>
              <a:t>This programme enhance </a:t>
            </a:r>
            <a:r>
              <a:rPr lang="en-US" sz="1800" dirty="0">
                <a:solidFill>
                  <a:schemeClr val="tx1"/>
                </a:solidFill>
                <a:latin typeface="Times New Roman" pitchFamily="18" charset="0"/>
                <a:cs typeface="Times New Roman" pitchFamily="18" charset="0"/>
              </a:rPr>
              <a:t>the computer literacy of teachers and build their skills in using multimedia-based resources and strategies in their </a:t>
            </a:r>
            <a:r>
              <a:rPr lang="en-US" sz="1800" dirty="0" smtClean="0">
                <a:solidFill>
                  <a:schemeClr val="tx1"/>
                </a:solidFill>
                <a:latin typeface="Times New Roman" pitchFamily="18" charset="0"/>
                <a:cs typeface="Times New Roman" pitchFamily="18" charset="0"/>
              </a:rPr>
              <a:t>teaching.</a:t>
            </a:r>
            <a:endParaRPr lang="en-US" sz="1800" dirty="0">
              <a:solidFill>
                <a:schemeClr val="tx1"/>
              </a:solidFill>
              <a:latin typeface="Times New Roman" pitchFamily="18" charset="0"/>
              <a:cs typeface="Times New Roman" pitchFamily="18" charset="0"/>
            </a:endParaRPr>
          </a:p>
          <a:p>
            <a:pPr marL="285750" indent="-285750" algn="l">
              <a:buFont typeface="Arial" pitchFamily="34" charset="0"/>
              <a:buChar char="•"/>
            </a:pPr>
            <a:endParaRPr lang="en-US" sz="1800" dirty="0"/>
          </a:p>
          <a:p>
            <a:pPr marL="285750" indent="-285750" algn="l">
              <a:buFont typeface="Arial" pitchFamily="34" charset="0"/>
              <a:buChar char="•"/>
            </a:pPr>
            <a:endParaRPr lang="en-US" sz="1800" dirty="0"/>
          </a:p>
          <a:p>
            <a:pPr marL="285750" indent="-285750" algn="l">
              <a:buFont typeface="Arial" pitchFamily="34" charset="0"/>
              <a:buChar char="•"/>
            </a:pPr>
            <a:endParaRPr lang="en-US" sz="1800" dirty="0"/>
          </a:p>
        </p:txBody>
      </p:sp>
    </p:spTree>
    <p:extLst>
      <p:ext uri="{BB962C8B-B14F-4D97-AF65-F5344CB8AC3E}">
        <p14:creationId xmlns:p14="http://schemas.microsoft.com/office/powerpoint/2010/main" val="32909741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09600" y="228600"/>
            <a:ext cx="7772400" cy="2209799"/>
          </a:xfrm>
        </p:spPr>
        <p:txBody>
          <a:bodyPr/>
          <a:lstStyle/>
          <a:p>
            <a:r>
              <a:rPr lang="en-US" sz="1600" dirty="0" smtClean="0"/>
              <a:t>                                                  </a:t>
            </a:r>
            <a:r>
              <a:rPr lang="en-US" sz="5400" i="1" u="sng" dirty="0" smtClean="0">
                <a:latin typeface="Times New Roman" pitchFamily="18" charset="0"/>
                <a:cs typeface="Times New Roman" pitchFamily="18" charset="0"/>
              </a:rPr>
              <a:t>References</a:t>
            </a:r>
            <a:r>
              <a:rPr lang="en-US" dirty="0" smtClean="0"/>
              <a:t/>
            </a:r>
            <a:br>
              <a:rPr lang="en-US" dirty="0" smtClean="0"/>
            </a:br>
            <a:endParaRPr lang="en-US" dirty="0"/>
          </a:p>
        </p:txBody>
      </p:sp>
      <p:sp>
        <p:nvSpPr>
          <p:cNvPr id="2" name="Subtitle 1"/>
          <p:cNvSpPr>
            <a:spLocks noGrp="1"/>
          </p:cNvSpPr>
          <p:nvPr>
            <p:ph type="subTitle" idx="1"/>
          </p:nvPr>
        </p:nvSpPr>
        <p:spPr>
          <a:xfrm>
            <a:off x="152400" y="1905000"/>
            <a:ext cx="8153400" cy="3733800"/>
          </a:xfrm>
        </p:spPr>
        <p:txBody>
          <a:bodyPr>
            <a:normAutofit fontScale="85000" lnSpcReduction="10000"/>
          </a:bodyPr>
          <a:lstStyle/>
          <a:p>
            <a:pPr marL="457200" indent="-457200" algn="l">
              <a:lnSpc>
                <a:spcPct val="170000"/>
              </a:lnSpc>
              <a:buFont typeface="Arial" pitchFamily="34" charset="0"/>
              <a:buChar char="•"/>
            </a:pPr>
            <a:r>
              <a:rPr lang="en-US" dirty="0" err="1" smtClean="0">
                <a:solidFill>
                  <a:schemeClr val="tx2"/>
                </a:solidFill>
                <a:latin typeface="Times New Roman" pitchFamily="18" charset="0"/>
                <a:cs typeface="Times New Roman" pitchFamily="18" charset="0"/>
              </a:rPr>
              <a:t>Mohan,Radha</a:t>
            </a:r>
            <a:r>
              <a:rPr lang="en-US" dirty="0" smtClean="0">
                <a:solidFill>
                  <a:schemeClr val="tx2"/>
                </a:solidFill>
                <a:latin typeface="Times New Roman" pitchFamily="18" charset="0"/>
                <a:cs typeface="Times New Roman" pitchFamily="18" charset="0"/>
              </a:rPr>
              <a:t>.(2011)Teacher Education, New Delhi -PHI learning private limited</a:t>
            </a:r>
          </a:p>
          <a:p>
            <a:pPr marL="457200" indent="-457200" algn="l">
              <a:lnSpc>
                <a:spcPct val="170000"/>
              </a:lnSpc>
              <a:buFont typeface="Arial" pitchFamily="34" charset="0"/>
              <a:buChar char="•"/>
            </a:pPr>
            <a:r>
              <a:rPr lang="en-US" dirty="0" smtClean="0">
                <a:latin typeface="Times New Roman" pitchFamily="18" charset="0"/>
                <a:cs typeface="Times New Roman" pitchFamily="18" charset="0"/>
                <a:hlinkClick r:id="rId2"/>
              </a:rPr>
              <a:t>https</a:t>
            </a:r>
            <a:r>
              <a:rPr lang="en-US" dirty="0">
                <a:latin typeface="Times New Roman" pitchFamily="18" charset="0"/>
                <a:cs typeface="Times New Roman" pitchFamily="18" charset="0"/>
                <a:hlinkClick r:id="rId2"/>
              </a:rPr>
              <a:t>://</a:t>
            </a:r>
            <a:r>
              <a:rPr lang="en-US" dirty="0" smtClean="0">
                <a:latin typeface="Times New Roman" pitchFamily="18" charset="0"/>
                <a:cs typeface="Times New Roman" pitchFamily="18" charset="0"/>
                <a:hlinkClick r:id="rId2"/>
              </a:rPr>
              <a:t>www.snhu.edu/about-us/newsroom/2017/12/qualities-of-a-good-teacher</a:t>
            </a:r>
            <a:endParaRPr lang="en-US" dirty="0" smtClean="0">
              <a:latin typeface="Times New Roman" pitchFamily="18" charset="0"/>
              <a:cs typeface="Times New Roman" pitchFamily="18" charset="0"/>
            </a:endParaRPr>
          </a:p>
          <a:p>
            <a:pPr marL="457200" indent="-457200" algn="l">
              <a:lnSpc>
                <a:spcPct val="170000"/>
              </a:lnSpc>
              <a:buFont typeface="Arial" pitchFamily="34" charset="0"/>
              <a:buChar char="•"/>
            </a:pPr>
            <a:r>
              <a:rPr lang="en-US" dirty="0" smtClean="0">
                <a:latin typeface="Times New Roman" pitchFamily="18" charset="0"/>
                <a:cs typeface="Times New Roman" pitchFamily="18" charset="0"/>
                <a:hlinkClick r:id="rId3"/>
              </a:rPr>
              <a:t>https</a:t>
            </a:r>
            <a:r>
              <a:rPr lang="en-US" dirty="0">
                <a:latin typeface="Times New Roman" pitchFamily="18" charset="0"/>
                <a:cs typeface="Times New Roman" pitchFamily="18" charset="0"/>
                <a:hlinkClick r:id="rId3"/>
              </a:rPr>
              <a:t>://www.pearsoned.com/top-five-qualities-effective-teachers</a:t>
            </a:r>
            <a:r>
              <a:rPr lang="en-US" dirty="0" smtClean="0">
                <a:latin typeface="Times New Roman" pitchFamily="18" charset="0"/>
                <a:cs typeface="Times New Roman" pitchFamily="18" charset="0"/>
                <a:hlinkClick r:id="rId3"/>
              </a:rPr>
              <a:t>/</a:t>
            </a:r>
            <a:endParaRPr lang="en-US" dirty="0" smtClean="0">
              <a:latin typeface="Times New Roman" pitchFamily="18" charset="0"/>
              <a:cs typeface="Times New Roman" pitchFamily="18" charset="0"/>
            </a:endParaRPr>
          </a:p>
          <a:p>
            <a:pPr marL="342900" indent="-342900" algn="l">
              <a:lnSpc>
                <a:spcPct val="170000"/>
              </a:lnSpc>
              <a:buFont typeface="Arial" pitchFamily="34" charset="0"/>
              <a:buChar char="•"/>
            </a:pPr>
            <a:r>
              <a:rPr lang="en-US" dirty="0" smtClean="0">
                <a:latin typeface="Times New Roman" pitchFamily="18" charset="0"/>
                <a:cs typeface="Times New Roman" pitchFamily="18" charset="0"/>
                <a:hlinkClick r:id="rId4"/>
              </a:rPr>
              <a:t>http://www.unesco.org/science/doc/cc/plenaryII/TLSF_ClaytonWhite.pdf</a:t>
            </a:r>
            <a:endParaRPr lang="en-US" dirty="0" smtClean="0">
              <a:latin typeface="Times New Roman" pitchFamily="18" charset="0"/>
              <a:cs typeface="Times New Roman" pitchFamily="18" charset="0"/>
            </a:endParaRPr>
          </a:p>
          <a:p>
            <a:pPr marL="342900" indent="-342900">
              <a:lnSpc>
                <a:spcPct val="170000"/>
              </a:lnSpc>
              <a:buFont typeface="Arial" pitchFamily="34" charset="0"/>
              <a:buChar char="•"/>
            </a:pPr>
            <a:r>
              <a:rPr lang="en-US" dirty="0">
                <a:hlinkClick r:id="rId2"/>
              </a:rPr>
              <a:t>https://www.snhu.edu/about-us/newsroom/2017/12/qualities-of-a-good-teacher</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4847125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524000"/>
            <a:ext cx="4795837" cy="360761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49224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66256"/>
            <a:ext cx="6777318" cy="838199"/>
          </a:xfrm>
        </p:spPr>
        <p:txBody>
          <a:bodyPr>
            <a:normAutofit/>
          </a:bodyPr>
          <a:lstStyle/>
          <a:p>
            <a:r>
              <a:rPr lang="en-US" sz="2800" b="1" dirty="0" smtClean="0">
                <a:latin typeface="Times New Roman" pitchFamily="18" charset="0"/>
                <a:cs typeface="Times New Roman" pitchFamily="18" charset="0"/>
              </a:rPr>
              <a:t>Nature of teaching</a:t>
            </a:r>
            <a:endParaRPr lang="en-US"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1295400" y="1752600"/>
            <a:ext cx="6241473" cy="4080164"/>
          </a:xfrm>
        </p:spPr>
        <p:txBody>
          <a:bodyPr>
            <a:noAutofit/>
          </a:bodyPr>
          <a:lstStyle/>
          <a:p>
            <a:pPr algn="l"/>
            <a:r>
              <a:rPr lang="en-US" sz="1400" dirty="0" smtClean="0">
                <a:latin typeface="Times New Roman" pitchFamily="18" charset="0"/>
                <a:cs typeface="Times New Roman" pitchFamily="18" charset="0"/>
              </a:rPr>
              <a:t>.</a:t>
            </a:r>
          </a:p>
          <a:p>
            <a:pPr algn="l"/>
            <a:endParaRPr lang="en-US" sz="1400" dirty="0" smtClean="0">
              <a:latin typeface="Times New Roman" pitchFamily="18" charset="0"/>
              <a:cs typeface="Times New Roman" pitchFamily="18" charset="0"/>
            </a:endParaRPr>
          </a:p>
          <a:p>
            <a:pPr algn="l"/>
            <a:endParaRPr lang="en-US" sz="1400" dirty="0" smtClean="0"/>
          </a:p>
          <a:p>
            <a:pPr algn="l"/>
            <a:endParaRPr lang="en-US" sz="1400" dirty="0"/>
          </a:p>
        </p:txBody>
      </p:sp>
      <p:sp>
        <p:nvSpPr>
          <p:cNvPr id="6" name="TextBox 5"/>
          <p:cNvSpPr txBox="1"/>
          <p:nvPr/>
        </p:nvSpPr>
        <p:spPr>
          <a:xfrm>
            <a:off x="834736" y="3352800"/>
            <a:ext cx="6629400" cy="3323987"/>
          </a:xfrm>
          <a:prstGeom prst="rect">
            <a:avLst/>
          </a:prstGeom>
          <a:noFill/>
        </p:spPr>
        <p:txBody>
          <a:bodyPr wrap="square" rtlCol="0">
            <a:spAutoFit/>
          </a:bodyPr>
          <a:lstStyle/>
          <a:p>
            <a:pPr>
              <a:lnSpc>
                <a:spcPct val="150000"/>
              </a:lnSpc>
            </a:pPr>
            <a:r>
              <a:rPr lang="en-US" sz="1400" b="1" dirty="0">
                <a:solidFill>
                  <a:schemeClr val="tx2"/>
                </a:solidFill>
                <a:latin typeface="Times New Roman" pitchFamily="18" charset="0"/>
                <a:cs typeface="Times New Roman" pitchFamily="18" charset="0"/>
              </a:rPr>
              <a:t>1.Teaching is a Tripolar process</a:t>
            </a:r>
            <a:r>
              <a:rPr lang="en-US" sz="1400" b="1" dirty="0" smtClean="0">
                <a:solidFill>
                  <a:schemeClr val="tx2"/>
                </a:solidFill>
                <a:latin typeface="Times New Roman" pitchFamily="18" charset="0"/>
                <a:cs typeface="Times New Roman" pitchFamily="18" charset="0"/>
              </a:rPr>
              <a:t>.</a:t>
            </a:r>
            <a:endParaRPr lang="en-US" sz="1400" b="1" dirty="0">
              <a:solidFill>
                <a:schemeClr val="tx2"/>
              </a:solidFill>
              <a:latin typeface="Times New Roman" pitchFamily="18" charset="0"/>
              <a:cs typeface="Times New Roman" pitchFamily="18" charset="0"/>
            </a:endParaRPr>
          </a:p>
          <a:p>
            <a:pPr>
              <a:lnSpc>
                <a:spcPct val="150000"/>
              </a:lnSpc>
            </a:pPr>
            <a:r>
              <a:rPr lang="en-US" sz="1400" b="1" dirty="0">
                <a:solidFill>
                  <a:schemeClr val="tx2"/>
                </a:solidFill>
                <a:latin typeface="Times New Roman" pitchFamily="18" charset="0"/>
                <a:cs typeface="Times New Roman" pitchFamily="18" charset="0"/>
              </a:rPr>
              <a:t>2.Teaching is a professional activity.</a:t>
            </a:r>
          </a:p>
          <a:p>
            <a:pPr>
              <a:lnSpc>
                <a:spcPct val="150000"/>
              </a:lnSpc>
            </a:pPr>
            <a:r>
              <a:rPr lang="en-US" sz="1400" b="1" dirty="0">
                <a:solidFill>
                  <a:schemeClr val="tx2"/>
                </a:solidFill>
                <a:latin typeface="Times New Roman" pitchFamily="18" charset="0"/>
                <a:cs typeface="Times New Roman" pitchFamily="18" charset="0"/>
              </a:rPr>
              <a:t>3.Teaching is science as well as art.</a:t>
            </a:r>
          </a:p>
          <a:p>
            <a:pPr>
              <a:lnSpc>
                <a:spcPct val="150000"/>
              </a:lnSpc>
            </a:pPr>
            <a:r>
              <a:rPr lang="en-US" sz="1400" b="1" dirty="0">
                <a:solidFill>
                  <a:schemeClr val="tx2"/>
                </a:solidFill>
                <a:latin typeface="Times New Roman" pitchFamily="18" charset="0"/>
                <a:cs typeface="Times New Roman" pitchFamily="18" charset="0"/>
              </a:rPr>
              <a:t>4.Good planning is very important  in Teaching.</a:t>
            </a:r>
          </a:p>
          <a:p>
            <a:pPr>
              <a:lnSpc>
                <a:spcPct val="150000"/>
              </a:lnSpc>
            </a:pPr>
            <a:r>
              <a:rPr lang="en-US" sz="1400" b="1" dirty="0">
                <a:solidFill>
                  <a:schemeClr val="tx2"/>
                </a:solidFill>
                <a:latin typeface="Times New Roman" pitchFamily="18" charset="0"/>
                <a:cs typeface="Times New Roman" pitchFamily="18" charset="0"/>
              </a:rPr>
              <a:t>5.Teaching is a process that facilitate learning.</a:t>
            </a:r>
          </a:p>
          <a:p>
            <a:pPr>
              <a:lnSpc>
                <a:spcPct val="150000"/>
              </a:lnSpc>
            </a:pPr>
            <a:r>
              <a:rPr lang="en-US" sz="1400" b="1" dirty="0">
                <a:solidFill>
                  <a:schemeClr val="tx2"/>
                </a:solidFill>
                <a:latin typeface="Times New Roman" pitchFamily="18" charset="0"/>
                <a:cs typeface="Times New Roman" pitchFamily="18" charset="0"/>
              </a:rPr>
              <a:t>6.Teaching is a guidance.</a:t>
            </a:r>
          </a:p>
          <a:p>
            <a:pPr>
              <a:lnSpc>
                <a:spcPct val="150000"/>
              </a:lnSpc>
            </a:pPr>
            <a:r>
              <a:rPr lang="en-US" sz="1400" b="1" dirty="0">
                <a:solidFill>
                  <a:schemeClr val="tx2"/>
                </a:solidFill>
                <a:latin typeface="Times New Roman" pitchFamily="18" charset="0"/>
                <a:cs typeface="Times New Roman" pitchFamily="18" charset="0"/>
              </a:rPr>
              <a:t>7.Teaching needs effective communication.</a:t>
            </a:r>
          </a:p>
          <a:p>
            <a:pPr>
              <a:lnSpc>
                <a:spcPct val="150000"/>
              </a:lnSpc>
            </a:pPr>
            <a:r>
              <a:rPr lang="en-US" sz="1400" b="1" dirty="0">
                <a:solidFill>
                  <a:schemeClr val="tx2"/>
                </a:solidFill>
                <a:latin typeface="Times New Roman" pitchFamily="18" charset="0"/>
                <a:cs typeface="Times New Roman" pitchFamily="18" charset="0"/>
              </a:rPr>
              <a:t>8.Teaching is motivation to learn things.</a:t>
            </a:r>
          </a:p>
          <a:p>
            <a:pPr>
              <a:lnSpc>
                <a:spcPct val="150000"/>
              </a:lnSpc>
            </a:pPr>
            <a:r>
              <a:rPr lang="en-US" sz="1400" b="1" dirty="0">
                <a:solidFill>
                  <a:schemeClr val="tx2"/>
                </a:solidFill>
                <a:latin typeface="Times New Roman" pitchFamily="18" charset="0"/>
                <a:cs typeface="Times New Roman" pitchFamily="18" charset="0"/>
              </a:rPr>
              <a:t>9.Teaching is an interactive process.</a:t>
            </a:r>
          </a:p>
          <a:p>
            <a:pPr>
              <a:lnSpc>
                <a:spcPct val="150000"/>
              </a:lnSpc>
            </a:pPr>
            <a:r>
              <a:rPr lang="en-US" sz="1400" b="1" dirty="0">
                <a:solidFill>
                  <a:schemeClr val="tx2"/>
                </a:solidFill>
                <a:latin typeface="Times New Roman" pitchFamily="18" charset="0"/>
                <a:cs typeface="Times New Roman" pitchFamily="18" charset="0"/>
              </a:rPr>
              <a:t>10. Teaching takes place at multiple level.</a:t>
            </a:r>
          </a:p>
        </p:txBody>
      </p:sp>
      <p:sp>
        <p:nvSpPr>
          <p:cNvPr id="7" name="Isosceles Triangle 6"/>
          <p:cNvSpPr/>
          <p:nvPr/>
        </p:nvSpPr>
        <p:spPr>
          <a:xfrm>
            <a:off x="3361251" y="1595828"/>
            <a:ext cx="2194422" cy="1371600"/>
          </a:xfrm>
          <a:prstGeom prst="triangl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dirty="0" smtClean="0">
                <a:latin typeface="Times New Roman" pitchFamily="18" charset="0"/>
                <a:cs typeface="Times New Roman" pitchFamily="18" charset="0"/>
              </a:rPr>
              <a:t>Teaching</a:t>
            </a:r>
            <a:endParaRPr lang="en-US" dirty="0">
              <a:latin typeface="Times New Roman" pitchFamily="18" charset="0"/>
              <a:cs typeface="Times New Roman" pitchFamily="18" charset="0"/>
            </a:endParaRPr>
          </a:p>
        </p:txBody>
      </p:sp>
      <p:sp>
        <p:nvSpPr>
          <p:cNvPr id="8" name="Rectangle 7"/>
          <p:cNvSpPr/>
          <p:nvPr/>
        </p:nvSpPr>
        <p:spPr>
          <a:xfrm>
            <a:off x="3878014" y="1257274"/>
            <a:ext cx="1160895" cy="338554"/>
          </a:xfrm>
          <a:prstGeom prst="rect">
            <a:avLst/>
          </a:prstGeom>
          <a:noFill/>
        </p:spPr>
        <p:txBody>
          <a:bodyPr wrap="none" lIns="91440" tIns="45720" rIns="91440" bIns="45720">
            <a:spAutoFit/>
          </a:bodyPr>
          <a:lstStyle/>
          <a:p>
            <a:pPr algn="ctr"/>
            <a:r>
              <a:rPr lang="en-US" sz="1600" b="1" i="1" dirty="0" smtClean="0">
                <a:ln w="17780" cmpd="sng">
                  <a:noFill/>
                  <a:prstDash val="solid"/>
                  <a:miter lim="800000"/>
                </a:ln>
              </a:rPr>
              <a:t>TEACHER</a:t>
            </a:r>
            <a:endParaRPr lang="en-US" sz="1600" b="1" i="1" cap="none" spc="0" dirty="0">
              <a:ln w="17780" cmpd="sng">
                <a:noFill/>
                <a:prstDash val="solid"/>
                <a:miter lim="800000"/>
              </a:ln>
            </a:endParaRPr>
          </a:p>
        </p:txBody>
      </p:sp>
      <p:sp>
        <p:nvSpPr>
          <p:cNvPr id="9" name="TextBox 8"/>
          <p:cNvSpPr txBox="1"/>
          <p:nvPr/>
        </p:nvSpPr>
        <p:spPr>
          <a:xfrm>
            <a:off x="2603306" y="2967428"/>
            <a:ext cx="1274708" cy="369332"/>
          </a:xfrm>
          <a:prstGeom prst="rect">
            <a:avLst/>
          </a:prstGeom>
          <a:noFill/>
        </p:spPr>
        <p:txBody>
          <a:bodyPr wrap="none" rtlCol="0">
            <a:spAutoFit/>
          </a:bodyPr>
          <a:lstStyle/>
          <a:p>
            <a:r>
              <a:rPr lang="en-US" b="1" i="1" dirty="0" smtClean="0"/>
              <a:t>STUDENT</a:t>
            </a:r>
            <a:endParaRPr lang="en-US" b="1" i="1" dirty="0"/>
          </a:p>
        </p:txBody>
      </p:sp>
      <p:sp>
        <p:nvSpPr>
          <p:cNvPr id="10" name="TextBox 9"/>
          <p:cNvSpPr txBox="1"/>
          <p:nvPr/>
        </p:nvSpPr>
        <p:spPr>
          <a:xfrm>
            <a:off x="5038909" y="2981283"/>
            <a:ext cx="1569660" cy="369332"/>
          </a:xfrm>
          <a:prstGeom prst="rect">
            <a:avLst/>
          </a:prstGeom>
          <a:noFill/>
        </p:spPr>
        <p:txBody>
          <a:bodyPr wrap="none" rtlCol="0">
            <a:spAutoFit/>
          </a:bodyPr>
          <a:lstStyle/>
          <a:p>
            <a:r>
              <a:rPr lang="en-US" b="1" i="1" dirty="0" smtClean="0"/>
              <a:t>CURICULUM</a:t>
            </a:r>
            <a:endParaRPr lang="en-US" b="1" i="1" dirty="0"/>
          </a:p>
        </p:txBody>
      </p:sp>
    </p:spTree>
    <p:extLst>
      <p:ext uri="{BB962C8B-B14F-4D97-AF65-F5344CB8AC3E}">
        <p14:creationId xmlns:p14="http://schemas.microsoft.com/office/powerpoint/2010/main" val="4233113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 </a:t>
            </a:r>
            <a:r>
              <a:rPr lang="en-US" sz="3200" b="1" dirty="0" smtClean="0">
                <a:latin typeface="Times New Roman" pitchFamily="18" charset="0"/>
                <a:cs typeface="Times New Roman" pitchFamily="18" charset="0"/>
              </a:rPr>
              <a:t>What is Teaching</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304800" y="2103437"/>
            <a:ext cx="8305800" cy="4754563"/>
          </a:xfrm>
        </p:spPr>
        <p:txBody>
          <a:bodyPr>
            <a:normAutofit/>
          </a:bodyPr>
          <a:lstStyle/>
          <a:p>
            <a:pPr marL="342900" indent="-342900">
              <a:buFont typeface="Arial" pitchFamily="34" charset="0"/>
              <a:buChar char="•"/>
            </a:pPr>
            <a:endParaRPr lang="en-US" dirty="0"/>
          </a:p>
          <a:p>
            <a:pPr marL="342900" indent="-342900">
              <a:buFont typeface="Arial" pitchFamily="34" charset="0"/>
              <a:buChar char="•"/>
            </a:pPr>
            <a:endParaRPr lang="en-US" dirty="0" smtClean="0"/>
          </a:p>
          <a:p>
            <a:pPr marL="342900" indent="-342900">
              <a:buFont typeface="Arial" pitchFamily="34" charset="0"/>
              <a:buChar char="•"/>
            </a:pPr>
            <a:endParaRPr lang="en-US" dirty="0"/>
          </a:p>
          <a:p>
            <a:pPr marL="342900" indent="-342900">
              <a:buFont typeface="Arial" pitchFamily="34" charset="0"/>
              <a:buChar char="•"/>
            </a:pPr>
            <a:endParaRPr lang="en-US" dirty="0" smtClean="0"/>
          </a:p>
          <a:p>
            <a:pPr marL="342900" indent="-342900">
              <a:lnSpc>
                <a:spcPct val="150000"/>
              </a:lnSpc>
              <a:buFont typeface="Arial" pitchFamily="34" charset="0"/>
              <a:buChar char="•"/>
            </a:pPr>
            <a:r>
              <a:rPr lang="en-US" dirty="0" smtClean="0">
                <a:solidFill>
                  <a:schemeClr val="tx2"/>
                </a:solidFill>
                <a:latin typeface="Times New Roman" pitchFamily="18" charset="0"/>
                <a:cs typeface="Times New Roman" pitchFamily="18" charset="0"/>
              </a:rPr>
              <a:t>Teaching is a specified process that facilitates learning. </a:t>
            </a:r>
          </a:p>
          <a:p>
            <a:pPr marL="342900" indent="-342900">
              <a:lnSpc>
                <a:spcPct val="150000"/>
              </a:lnSpc>
              <a:buFont typeface="Arial" pitchFamily="34" charset="0"/>
              <a:buChar char="•"/>
            </a:pPr>
            <a:r>
              <a:rPr lang="en-US" dirty="0" smtClean="0">
                <a:solidFill>
                  <a:schemeClr val="tx2"/>
                </a:solidFill>
                <a:latin typeface="Times New Roman" pitchFamily="18" charset="0"/>
                <a:cs typeface="Times New Roman" pitchFamily="18" charset="0"/>
              </a:rPr>
              <a:t>Teaching is the specialized application of knowledge, skills and attributes designed to provide unique service to meet the Educational needs of individual and society.</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752600"/>
            <a:ext cx="4876800" cy="1753757"/>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chemeClr val="accent1"/>
                </a:solidFill>
              </a14:hiddenFill>
            </a:ext>
          </a:extLst>
        </p:spPr>
      </p:pic>
      <p:sp>
        <p:nvSpPr>
          <p:cNvPr id="4" name="Rectangle 3"/>
          <p:cNvSpPr/>
          <p:nvPr/>
        </p:nvSpPr>
        <p:spPr>
          <a:xfrm>
            <a:off x="5600463" y="3550383"/>
            <a:ext cx="1707968" cy="276999"/>
          </a:xfrm>
          <a:prstGeom prst="rect">
            <a:avLst/>
          </a:prstGeom>
          <a:noFill/>
        </p:spPr>
        <p:txBody>
          <a:bodyPr wrap="none" lIns="91440" tIns="45720" rIns="91440" bIns="45720">
            <a:spAutoFit/>
          </a:bodyPr>
          <a:lstStyle/>
          <a:p>
            <a:pPr algn="ctr"/>
            <a:r>
              <a:rPr lang="en-US" sz="1200" cap="none" spc="50" dirty="0" smtClean="0">
                <a:ln w="13500">
                  <a:solidFill>
                    <a:schemeClr val="accent1">
                      <a:shade val="2500"/>
                      <a:alpha val="6500"/>
                    </a:schemeClr>
                  </a:solidFill>
                  <a:prstDash val="solid"/>
                </a:ln>
                <a:solidFill>
                  <a:schemeClr val="tx1">
                    <a:lumMod val="50000"/>
                    <a:lumOff val="50000"/>
                    <a:alpha val="95000"/>
                  </a:schemeClr>
                </a:solidFill>
                <a:latin typeface="Times New Roman" pitchFamily="18" charset="0"/>
                <a:cs typeface="Times New Roman" pitchFamily="18" charset="0"/>
              </a:rPr>
              <a:t>Source Google Image</a:t>
            </a:r>
            <a:endParaRPr lang="en-US" sz="1200" cap="none" spc="50" dirty="0">
              <a:ln w="13500">
                <a:solidFill>
                  <a:schemeClr val="accent1">
                    <a:shade val="2500"/>
                    <a:alpha val="6500"/>
                  </a:schemeClr>
                </a:solidFill>
                <a:prstDash val="solid"/>
              </a:ln>
              <a:solidFill>
                <a:schemeClr val="tx1">
                  <a:lumMod val="50000"/>
                  <a:lumOff val="50000"/>
                  <a:alpha val="9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198469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8458200" cy="5486400"/>
          </a:xfrm>
        </p:spPr>
        <p:txBody>
          <a:bodyPr>
            <a:normAutofit fontScale="62500" lnSpcReduction="20000"/>
          </a:bodyPr>
          <a:lstStyle/>
          <a:p>
            <a:pPr marL="0" indent="0" algn="ctr">
              <a:buNone/>
            </a:pPr>
            <a:r>
              <a:rPr lang="en-US" sz="5100" b="1" dirty="0" smtClean="0">
                <a:latin typeface="Times New Roman" pitchFamily="18" charset="0"/>
                <a:cs typeface="Times New Roman" pitchFamily="18" charset="0"/>
              </a:rPr>
              <a:t>PROFESSION</a:t>
            </a:r>
          </a:p>
          <a:p>
            <a:pPr marL="342900" indent="-342900">
              <a:buFont typeface="Arial" pitchFamily="34" charset="0"/>
              <a:buChar char="•"/>
            </a:pPr>
            <a:endParaRPr lang="en-US" dirty="0" smtClean="0">
              <a:latin typeface="Times New Roman" pitchFamily="18" charset="0"/>
              <a:cs typeface="Times New Roman" pitchFamily="18" charset="0"/>
            </a:endParaRPr>
          </a:p>
          <a:p>
            <a:pPr marL="342900" indent="-342900">
              <a:buFont typeface="Arial" pitchFamily="34" charset="0"/>
              <a:buChar char="•"/>
            </a:pPr>
            <a:endParaRPr lang="en-US" dirty="0">
              <a:latin typeface="Times New Roman" pitchFamily="18" charset="0"/>
              <a:cs typeface="Times New Roman" pitchFamily="18" charset="0"/>
            </a:endParaRPr>
          </a:p>
          <a:p>
            <a:pPr marL="342900" indent="-342900">
              <a:buFont typeface="Arial" pitchFamily="34" charset="0"/>
              <a:buChar char="•"/>
            </a:pPr>
            <a:endParaRPr lang="en-US" dirty="0" smtClean="0">
              <a:latin typeface="Times New Roman" pitchFamily="18" charset="0"/>
              <a:cs typeface="Times New Roman" pitchFamily="18" charset="0"/>
            </a:endParaRPr>
          </a:p>
          <a:p>
            <a:pPr marL="342900" indent="-342900">
              <a:buFont typeface="Arial" pitchFamily="34" charset="0"/>
              <a:buChar char="•"/>
            </a:pPr>
            <a:endParaRPr lang="en-US" dirty="0">
              <a:latin typeface="Times New Roman" pitchFamily="18" charset="0"/>
              <a:cs typeface="Times New Roman" pitchFamily="18" charset="0"/>
            </a:endParaRPr>
          </a:p>
          <a:p>
            <a:pPr>
              <a:lnSpc>
                <a:spcPct val="170000"/>
              </a:lnSpc>
            </a:pPr>
            <a:r>
              <a:rPr lang="en-US" sz="2600" b="1" dirty="0" smtClean="0">
                <a:solidFill>
                  <a:schemeClr val="tx2"/>
                </a:solidFill>
                <a:latin typeface="Times New Roman" pitchFamily="18" charset="0"/>
                <a:cs typeface="Times New Roman" pitchFamily="18" charset="0"/>
              </a:rPr>
              <a:t>The </a:t>
            </a:r>
            <a:r>
              <a:rPr lang="en-US" sz="2600" b="1" dirty="0">
                <a:solidFill>
                  <a:schemeClr val="tx2"/>
                </a:solidFill>
                <a:latin typeface="Times New Roman" pitchFamily="18" charset="0"/>
                <a:cs typeface="Times New Roman" pitchFamily="18" charset="0"/>
              </a:rPr>
              <a:t>term 'Profession' stands for an occupation which requires some specialized study and training, and the purpose of which is generally to provide skilled services and </a:t>
            </a:r>
            <a:r>
              <a:rPr lang="en-US" sz="2600" b="1" dirty="0" smtClean="0">
                <a:solidFill>
                  <a:schemeClr val="tx2"/>
                </a:solidFill>
                <a:latin typeface="Times New Roman" pitchFamily="18" charset="0"/>
                <a:cs typeface="Times New Roman" pitchFamily="18" charset="0"/>
              </a:rPr>
              <a:t>guidance</a:t>
            </a:r>
          </a:p>
          <a:p>
            <a:pPr marL="457200" indent="-457200">
              <a:lnSpc>
                <a:spcPct val="170000"/>
              </a:lnSpc>
              <a:buFont typeface="Arial" pitchFamily="34" charset="0"/>
              <a:buChar char="•"/>
            </a:pPr>
            <a:r>
              <a:rPr lang="en-US" sz="2600" b="1" dirty="0">
                <a:solidFill>
                  <a:schemeClr val="tx2"/>
                </a:solidFill>
                <a:latin typeface="Times New Roman" pitchFamily="18" charset="0"/>
                <a:cs typeface="Times New Roman" pitchFamily="18" charset="0"/>
              </a:rPr>
              <a:t>According to </a:t>
            </a:r>
            <a:r>
              <a:rPr lang="en-US" sz="2600" b="1" dirty="0" smtClean="0">
                <a:solidFill>
                  <a:schemeClr val="tx2"/>
                </a:solidFill>
                <a:latin typeface="Times New Roman" pitchFamily="18" charset="0"/>
                <a:cs typeface="Times New Roman" pitchFamily="18" charset="0"/>
              </a:rPr>
              <a:t>Halliday </a:t>
            </a:r>
            <a:r>
              <a:rPr lang="en-US" sz="2600" b="1" dirty="0">
                <a:solidFill>
                  <a:schemeClr val="tx2"/>
                </a:solidFill>
                <a:latin typeface="Times New Roman" pitchFamily="18" charset="0"/>
                <a:cs typeface="Times New Roman" pitchFamily="18" charset="0"/>
              </a:rPr>
              <a:t>“a profession is an occupation with a set of competency based on knowledge acquired through many years of academic training, the goal of its members being a commitment to service guided by a code of ethics. It requires formal qualification, mastery of skills, specialized knowledge and prolonged </a:t>
            </a:r>
            <a:r>
              <a:rPr lang="en-US" sz="2600" b="1" dirty="0" smtClean="0">
                <a:solidFill>
                  <a:schemeClr val="tx2"/>
                </a:solidFill>
                <a:latin typeface="Times New Roman" pitchFamily="18" charset="0"/>
                <a:cs typeface="Times New Roman" pitchFamily="18" charset="0"/>
              </a:rPr>
              <a:t>training. We can say</a:t>
            </a:r>
            <a:endParaRPr lang="en-US" sz="2600" b="1" dirty="0">
              <a:solidFill>
                <a:schemeClr val="tx2"/>
              </a:solidFill>
              <a:latin typeface="Times New Roman" pitchFamily="18" charset="0"/>
              <a:cs typeface="Times New Roman" pitchFamily="18" charset="0"/>
            </a:endParaRPr>
          </a:p>
          <a:p>
            <a:pPr marL="457200" indent="-457200">
              <a:lnSpc>
                <a:spcPct val="170000"/>
              </a:lnSpc>
              <a:buFont typeface="Arial" pitchFamily="34" charset="0"/>
              <a:buChar char="•"/>
            </a:pPr>
            <a:r>
              <a:rPr lang="en-US" sz="2600" b="1" dirty="0">
                <a:solidFill>
                  <a:schemeClr val="tx2"/>
                </a:solidFill>
                <a:latin typeface="Times New Roman" pitchFamily="18" charset="0"/>
                <a:cs typeface="Times New Roman" pitchFamily="18" charset="0"/>
              </a:rPr>
              <a:t>A professional is a skilled practitioner</a:t>
            </a:r>
            <a:r>
              <a:rPr lang="en-US" sz="2600" b="1" dirty="0" smtClean="0">
                <a:solidFill>
                  <a:schemeClr val="tx2"/>
                </a:solidFill>
                <a:latin typeface="Times New Roman" pitchFamily="18" charset="0"/>
                <a:cs typeface="Times New Roman" pitchFamily="18" charset="0"/>
              </a:rPr>
              <a:t>.</a:t>
            </a:r>
          </a:p>
          <a:p>
            <a:pPr marL="457200" indent="-457200">
              <a:lnSpc>
                <a:spcPct val="170000"/>
              </a:lnSpc>
              <a:buFont typeface="Arial" pitchFamily="34" charset="0"/>
              <a:buChar char="•"/>
            </a:pPr>
            <a:r>
              <a:rPr lang="en-US" sz="2600" b="1" dirty="0" smtClean="0">
                <a:solidFill>
                  <a:schemeClr val="tx2"/>
                </a:solidFill>
                <a:latin typeface="Times New Roman" pitchFamily="18" charset="0"/>
                <a:cs typeface="Times New Roman" pitchFamily="18" charset="0"/>
              </a:rPr>
              <a:t> </a:t>
            </a:r>
            <a:r>
              <a:rPr lang="en-US" sz="2600" b="1" dirty="0">
                <a:solidFill>
                  <a:schemeClr val="tx2"/>
                </a:solidFill>
                <a:latin typeface="Times New Roman" pitchFamily="18" charset="0"/>
                <a:cs typeface="Times New Roman" pitchFamily="18" charset="0"/>
              </a:rPr>
              <a:t>Profession is the phenomenon of vital activity created by division of labor that social, economical and technological factors require</a:t>
            </a:r>
            <a:endParaRPr lang="en-US" sz="2600" b="1" dirty="0" smtClean="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39311389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738" y="2903538"/>
            <a:ext cx="7754937" cy="104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908431" y="55418"/>
            <a:ext cx="5177262" cy="1754326"/>
          </a:xfrm>
          <a:prstGeom prst="rect">
            <a:avLst/>
          </a:prstGeom>
          <a:noFill/>
        </p:spPr>
        <p:txBody>
          <a:bodyPr wrap="square" lIns="91440" tIns="45720" rIns="91440" bIns="45720">
            <a:spAutoFit/>
          </a:bodyPr>
          <a:lstStyle/>
          <a:p>
            <a:pPr algn="ctr"/>
            <a:r>
              <a:rPr lang="en-US" sz="5400"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Times New Roman" pitchFamily="18" charset="0"/>
                <a:cs typeface="Times New Roman" pitchFamily="18" charset="0"/>
              </a:rPr>
              <a:t> </a:t>
            </a:r>
            <a:r>
              <a:rPr lang="en-US" sz="2800" spc="50" dirty="0">
                <a:ln w="13500">
                  <a:solidFill>
                    <a:schemeClr val="accent1">
                      <a:shade val="2500"/>
                      <a:alpha val="6500"/>
                    </a:schemeClr>
                  </a:solidFill>
                  <a:prstDash val="solid"/>
                </a:ln>
                <a:solidFill>
                  <a:schemeClr val="tx1">
                    <a:alpha val="95000"/>
                  </a:schemeClr>
                </a:solidFill>
                <a:effectLst>
                  <a:innerShdw blurRad="50900" dist="38500" dir="13500000">
                    <a:srgbClr val="000000">
                      <a:alpha val="60000"/>
                    </a:srgbClr>
                  </a:innerShdw>
                </a:effectLst>
                <a:latin typeface="Times New Roman" pitchFamily="18" charset="0"/>
                <a:cs typeface="Times New Roman" pitchFamily="18" charset="0"/>
              </a:rPr>
              <a:t>Teaching as a Profession</a:t>
            </a:r>
          </a:p>
          <a:p>
            <a:pPr algn="ctr"/>
            <a:endParaRPr lang="en-US"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
        <p:nvSpPr>
          <p:cNvPr id="5" name="Rectangle 4"/>
          <p:cNvSpPr/>
          <p:nvPr/>
        </p:nvSpPr>
        <p:spPr>
          <a:xfrm>
            <a:off x="247795" y="1371600"/>
            <a:ext cx="7905606" cy="4801314"/>
          </a:xfrm>
          <a:prstGeom prst="rect">
            <a:avLst/>
          </a:prstGeom>
          <a:noFill/>
        </p:spPr>
        <p:txBody>
          <a:bodyPr wrap="square" lIns="91440" tIns="45720" rIns="91440" bIns="45720">
            <a:spAutoFit/>
          </a:bodyPr>
          <a:lstStyle/>
          <a:p>
            <a:r>
              <a:rPr lang="en-US" b="1" dirty="0"/>
              <a:t> </a:t>
            </a:r>
            <a:r>
              <a:rPr lang="en-US" b="1" dirty="0">
                <a:solidFill>
                  <a:schemeClr val="tx2"/>
                </a:solidFill>
                <a:latin typeface="Times New Roman" pitchFamily="18" charset="0"/>
                <a:cs typeface="Times New Roman" pitchFamily="18" charset="0"/>
              </a:rPr>
              <a:t>The main characteristics of a profession</a:t>
            </a:r>
            <a:r>
              <a:rPr lang="en-US" b="1" dirty="0" smtClean="0">
                <a:solidFill>
                  <a:schemeClr val="tx2"/>
                </a:solidFill>
                <a:latin typeface="Times New Roman" pitchFamily="18" charset="0"/>
                <a:cs typeface="Times New Roman" pitchFamily="18" charset="0"/>
              </a:rPr>
              <a:t>:</a:t>
            </a:r>
          </a:p>
          <a:p>
            <a:endParaRPr lang="en-US" b="1" dirty="0">
              <a:solidFill>
                <a:schemeClr val="tx2"/>
              </a:solidFill>
              <a:latin typeface="Times New Roman" pitchFamily="18" charset="0"/>
              <a:cs typeface="Times New Roman" pitchFamily="18" charset="0"/>
            </a:endParaRP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 It </a:t>
            </a:r>
            <a:r>
              <a:rPr lang="en-US" b="1" dirty="0">
                <a:solidFill>
                  <a:schemeClr val="tx2"/>
                </a:solidFill>
                <a:latin typeface="Times New Roman" pitchFamily="18" charset="0"/>
                <a:cs typeface="Times New Roman" pitchFamily="18" charset="0"/>
              </a:rPr>
              <a:t>demands possession of a body of </a:t>
            </a:r>
            <a:r>
              <a:rPr lang="en-US" b="1" dirty="0" smtClean="0">
                <a:solidFill>
                  <a:schemeClr val="tx2"/>
                </a:solidFill>
                <a:latin typeface="Times New Roman" pitchFamily="18" charset="0"/>
                <a:cs typeface="Times New Roman" pitchFamily="18" charset="0"/>
              </a:rPr>
              <a:t>specialized </a:t>
            </a:r>
            <a:r>
              <a:rPr lang="en-US" b="1" dirty="0">
                <a:solidFill>
                  <a:schemeClr val="tx2"/>
                </a:solidFill>
                <a:latin typeface="Times New Roman" pitchFamily="18" charset="0"/>
                <a:cs typeface="Times New Roman" pitchFamily="18" charset="0"/>
              </a:rPr>
              <a:t>knowledge and extended practical </a:t>
            </a:r>
            <a:r>
              <a:rPr lang="en-US" b="1" dirty="0" smtClean="0">
                <a:solidFill>
                  <a:schemeClr val="tx2"/>
                </a:solidFill>
                <a:latin typeface="Times New Roman" pitchFamily="18" charset="0"/>
                <a:cs typeface="Times New Roman" pitchFamily="18" charset="0"/>
              </a:rPr>
              <a:t>training.</a:t>
            </a:r>
          </a:p>
          <a:p>
            <a:pPr marL="285750" indent="-285750">
              <a:buFont typeface="Arial" pitchFamily="34" charset="0"/>
              <a:buChar char="•"/>
            </a:pPr>
            <a:endParaRPr lang="en-US" b="1" dirty="0">
              <a:solidFill>
                <a:schemeClr val="tx2"/>
              </a:solidFill>
              <a:latin typeface="Times New Roman" pitchFamily="18" charset="0"/>
              <a:cs typeface="Times New Roman" pitchFamily="18" charset="0"/>
            </a:endParaRP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renders an essential social </a:t>
            </a:r>
            <a:r>
              <a:rPr lang="en-US" b="1" dirty="0" smtClean="0">
                <a:solidFill>
                  <a:schemeClr val="tx2"/>
                </a:solidFill>
                <a:latin typeface="Times New Roman" pitchFamily="18" charset="0"/>
                <a:cs typeface="Times New Roman" pitchFamily="18" charset="0"/>
              </a:rPr>
              <a:t>service.</a:t>
            </a:r>
          </a:p>
          <a:p>
            <a:pPr marL="285750" indent="-285750">
              <a:buFont typeface="Arial" pitchFamily="34" charset="0"/>
              <a:buChar char="•"/>
            </a:pPr>
            <a:endParaRPr lang="en-US" b="1" dirty="0">
              <a:solidFill>
                <a:schemeClr val="tx2"/>
              </a:solidFill>
              <a:latin typeface="Times New Roman" pitchFamily="18" charset="0"/>
              <a:cs typeface="Times New Roman" pitchFamily="18" charset="0"/>
            </a:endParaRP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demands continuous in service training of its </a:t>
            </a:r>
            <a:r>
              <a:rPr lang="en-US" b="1" dirty="0" smtClean="0">
                <a:solidFill>
                  <a:schemeClr val="tx2"/>
                </a:solidFill>
                <a:latin typeface="Times New Roman" pitchFamily="18" charset="0"/>
                <a:cs typeface="Times New Roman" pitchFamily="18" charset="0"/>
              </a:rPr>
              <a:t>members.</a:t>
            </a:r>
          </a:p>
          <a:p>
            <a:pPr marL="285750" indent="-285750">
              <a:buFont typeface="Arial" pitchFamily="34" charset="0"/>
              <a:buChar char="•"/>
            </a:pPr>
            <a:endParaRPr lang="en-US" b="1" dirty="0">
              <a:solidFill>
                <a:schemeClr val="tx2"/>
              </a:solidFill>
              <a:latin typeface="Times New Roman" pitchFamily="18" charset="0"/>
              <a:cs typeface="Times New Roman" pitchFamily="18" charset="0"/>
            </a:endParaRP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has a clearly defined membership of a particular group with a view to safe- guarding the interests of the </a:t>
            </a:r>
            <a:r>
              <a:rPr lang="en-US" b="1" dirty="0" smtClean="0">
                <a:solidFill>
                  <a:schemeClr val="tx2"/>
                </a:solidFill>
                <a:latin typeface="Times New Roman" pitchFamily="18" charset="0"/>
                <a:cs typeface="Times New Roman" pitchFamily="18" charset="0"/>
              </a:rPr>
              <a:t>profession.</a:t>
            </a:r>
          </a:p>
          <a:p>
            <a:pPr marL="285750" indent="-285750">
              <a:buFont typeface="Arial" pitchFamily="34" charset="0"/>
              <a:buChar char="•"/>
            </a:pPr>
            <a:endParaRPr lang="en-US" b="1" dirty="0">
              <a:solidFill>
                <a:schemeClr val="tx2"/>
              </a:solidFill>
              <a:latin typeface="Times New Roman" pitchFamily="18" charset="0"/>
              <a:cs typeface="Times New Roman" pitchFamily="18" charset="0"/>
            </a:endParaRP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involves a code of </a:t>
            </a:r>
            <a:r>
              <a:rPr lang="en-US" b="1" dirty="0" smtClean="0">
                <a:solidFill>
                  <a:schemeClr val="tx2"/>
                </a:solidFill>
                <a:latin typeface="Times New Roman" pitchFamily="18" charset="0"/>
                <a:cs typeface="Times New Roman" pitchFamily="18" charset="0"/>
              </a:rPr>
              <a:t>ethics.</a:t>
            </a:r>
          </a:p>
          <a:p>
            <a:pPr marL="285750" indent="-285750">
              <a:buFont typeface="Arial" pitchFamily="34" charset="0"/>
              <a:buChar char="•"/>
            </a:pPr>
            <a:endParaRPr lang="en-US" b="1" dirty="0">
              <a:solidFill>
                <a:schemeClr val="tx2"/>
              </a:solidFill>
              <a:latin typeface="Times New Roman" pitchFamily="18" charset="0"/>
              <a:cs typeface="Times New Roman" pitchFamily="18" charset="0"/>
            </a:endParaRP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sets up its own professional </a:t>
            </a:r>
            <a:r>
              <a:rPr lang="en-US" b="1" dirty="0" smtClean="0">
                <a:solidFill>
                  <a:schemeClr val="tx2"/>
                </a:solidFill>
                <a:latin typeface="Times New Roman" pitchFamily="18" charset="0"/>
                <a:cs typeface="Times New Roman" pitchFamily="18" charset="0"/>
              </a:rPr>
              <a:t>organization.</a:t>
            </a:r>
          </a:p>
          <a:p>
            <a:pPr marL="285750" indent="-285750">
              <a:buFont typeface="Arial" pitchFamily="34" charset="0"/>
              <a:buChar char="•"/>
            </a:pPr>
            <a:endParaRPr lang="en-US" b="1" dirty="0">
              <a:solidFill>
                <a:schemeClr val="tx2"/>
              </a:solidFill>
              <a:latin typeface="Times New Roman" pitchFamily="18" charset="0"/>
              <a:cs typeface="Times New Roman" pitchFamily="18" charset="0"/>
            </a:endParaRP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assures its members a professional career</a:t>
            </a:r>
            <a:r>
              <a:rPr lang="en-US" b="1" dirty="0" smtClean="0">
                <a:solidFill>
                  <a:schemeClr val="tx2"/>
                </a:solidFill>
                <a:latin typeface="Times New Roman" pitchFamily="18" charset="0"/>
                <a:cs typeface="Times New Roman" pitchFamily="18" charset="0"/>
              </a:rPr>
              <a:t>.</a:t>
            </a:r>
            <a:endParaRPr lang="en-US"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2652770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533400"/>
            <a:ext cx="7754713" cy="762000"/>
          </a:xfrm>
        </p:spPr>
        <p:txBody>
          <a:bodyPr/>
          <a:lstStyle/>
          <a:p>
            <a:pPr algn="ctr"/>
            <a:r>
              <a:rPr lang="en-US" sz="2800" b="1" dirty="0" smtClean="0">
                <a:solidFill>
                  <a:schemeClr val="tx1"/>
                </a:solidFill>
                <a:latin typeface="Times New Roman" pitchFamily="18" charset="0"/>
                <a:cs typeface="Times New Roman" pitchFamily="18" charset="0"/>
              </a:rPr>
              <a:t>Teaching As a Profession</a:t>
            </a:r>
            <a:endParaRPr lang="en-US" sz="2800" b="1" dirty="0">
              <a:solidFill>
                <a:schemeClr val="tx1"/>
              </a:solidFill>
              <a:latin typeface="Times New Roman" pitchFamily="18" charset="0"/>
              <a:cs typeface="Times New Roman" pitchFamily="18" charset="0"/>
            </a:endParaRPr>
          </a:p>
        </p:txBody>
      </p:sp>
      <p:sp>
        <p:nvSpPr>
          <p:cNvPr id="2" name="Text Placeholder 1"/>
          <p:cNvSpPr>
            <a:spLocks noGrp="1"/>
          </p:cNvSpPr>
          <p:nvPr>
            <p:ph type="body" idx="1"/>
          </p:nvPr>
        </p:nvSpPr>
        <p:spPr>
          <a:xfrm>
            <a:off x="609600" y="1752600"/>
            <a:ext cx="7696199" cy="4495800"/>
          </a:xfrm>
        </p:spPr>
        <p:txBody>
          <a:bodyPr>
            <a:noAutofit/>
          </a:bodyPr>
          <a:lstStyle/>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has a truth and loyalty.</a:t>
            </a: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should have the qualities such as Honesty, Humbleness, Accountability, self regulation and Integrity.</a:t>
            </a: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must </a:t>
            </a:r>
            <a:r>
              <a:rPr lang="en-US" b="1" dirty="0">
                <a:solidFill>
                  <a:schemeClr val="tx2"/>
                </a:solidFill>
                <a:latin typeface="Times New Roman" pitchFamily="18" charset="0"/>
                <a:cs typeface="Times New Roman" pitchFamily="18" charset="0"/>
              </a:rPr>
              <a:t>have responsibilities and Social </a:t>
            </a:r>
            <a:r>
              <a:rPr lang="en-US" b="1" dirty="0" smtClean="0">
                <a:solidFill>
                  <a:schemeClr val="tx2"/>
                </a:solidFill>
                <a:latin typeface="Times New Roman" pitchFamily="18" charset="0"/>
                <a:cs typeface="Times New Roman" pitchFamily="18" charset="0"/>
              </a:rPr>
              <a:t>justice.</a:t>
            </a:r>
          </a:p>
          <a:p>
            <a:pPr marL="285750" indent="-285750">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demands regularity and punctuality</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Teaching </a:t>
            </a:r>
            <a:r>
              <a:rPr lang="en-US" b="1" dirty="0">
                <a:solidFill>
                  <a:schemeClr val="tx2"/>
                </a:solidFill>
                <a:latin typeface="Times New Roman" pitchFamily="18" charset="0"/>
                <a:cs typeface="Times New Roman" pitchFamily="18" charset="0"/>
              </a:rPr>
              <a:t>requires a sound body of </a:t>
            </a:r>
            <a:r>
              <a:rPr lang="en-US" b="1" dirty="0" smtClean="0">
                <a:solidFill>
                  <a:schemeClr val="tx2"/>
                </a:solidFill>
                <a:latin typeface="Times New Roman" pitchFamily="18" charset="0"/>
                <a:cs typeface="Times New Roman" pitchFamily="18" charset="0"/>
              </a:rPr>
              <a:t>knowledge.</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requires special training and </a:t>
            </a:r>
            <a:r>
              <a:rPr lang="en-US" b="1" dirty="0" smtClean="0">
                <a:solidFill>
                  <a:schemeClr val="tx2"/>
                </a:solidFill>
                <a:latin typeface="Times New Roman" pitchFamily="18" charset="0"/>
                <a:cs typeface="Times New Roman" pitchFamily="18" charset="0"/>
              </a:rPr>
              <a:t>practice.</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is a multi skill </a:t>
            </a:r>
            <a:r>
              <a:rPr lang="en-US" b="1" dirty="0" smtClean="0">
                <a:solidFill>
                  <a:schemeClr val="tx2"/>
                </a:solidFill>
                <a:latin typeface="Times New Roman" pitchFamily="18" charset="0"/>
                <a:cs typeface="Times New Roman" pitchFamily="18" charset="0"/>
              </a:rPr>
              <a:t>activity.</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creates all </a:t>
            </a:r>
            <a:r>
              <a:rPr lang="en-US" b="1" dirty="0" smtClean="0">
                <a:solidFill>
                  <a:schemeClr val="tx2"/>
                </a:solidFill>
                <a:latin typeface="Times New Roman" pitchFamily="18" charset="0"/>
                <a:cs typeface="Times New Roman" pitchFamily="18" charset="0"/>
              </a:rPr>
              <a:t>professionals.</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requires continuous updating of one’s </a:t>
            </a:r>
            <a:r>
              <a:rPr lang="en-US" b="1" dirty="0" smtClean="0">
                <a:solidFill>
                  <a:schemeClr val="tx2"/>
                </a:solidFill>
                <a:latin typeface="Times New Roman" pitchFamily="18" charset="0"/>
                <a:cs typeface="Times New Roman" pitchFamily="18" charset="0"/>
              </a:rPr>
              <a:t>knowledge</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emphasizes punctuality and </a:t>
            </a:r>
            <a:r>
              <a:rPr lang="en-US" b="1" dirty="0" smtClean="0">
                <a:solidFill>
                  <a:schemeClr val="tx2"/>
                </a:solidFill>
                <a:latin typeface="Times New Roman" pitchFamily="18" charset="0"/>
                <a:cs typeface="Times New Roman" pitchFamily="18" charset="0"/>
              </a:rPr>
              <a:t>regularity.</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focuses on </a:t>
            </a:r>
            <a:r>
              <a:rPr lang="en-US" b="1" dirty="0" smtClean="0">
                <a:solidFill>
                  <a:schemeClr val="tx2"/>
                </a:solidFill>
                <a:latin typeface="Times New Roman" pitchFamily="18" charset="0"/>
                <a:cs typeface="Times New Roman" pitchFamily="18" charset="0"/>
              </a:rPr>
              <a:t>character.</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has rigid code of </a:t>
            </a:r>
            <a:r>
              <a:rPr lang="en-US" b="1" dirty="0" smtClean="0">
                <a:solidFill>
                  <a:schemeClr val="tx2"/>
                </a:solidFill>
                <a:latin typeface="Times New Roman" pitchFamily="18" charset="0"/>
                <a:cs typeface="Times New Roman" pitchFamily="18" charset="0"/>
              </a:rPr>
              <a:t>ethics.</a:t>
            </a:r>
          </a:p>
          <a:p>
            <a:pPr marL="285750" indent="-285750" algn="l">
              <a:buFont typeface="Arial" pitchFamily="34" charset="0"/>
              <a:buChar char="•"/>
            </a:pPr>
            <a:r>
              <a:rPr lang="en-US" b="1" dirty="0" smtClean="0">
                <a:solidFill>
                  <a:schemeClr val="tx2"/>
                </a:solidFill>
                <a:latin typeface="Times New Roman" pitchFamily="18" charset="0"/>
                <a:cs typeface="Times New Roman" pitchFamily="18" charset="0"/>
              </a:rPr>
              <a:t>It </a:t>
            </a:r>
            <a:r>
              <a:rPr lang="en-US" b="1" dirty="0">
                <a:solidFill>
                  <a:schemeClr val="tx2"/>
                </a:solidFill>
                <a:latin typeface="Times New Roman" pitchFamily="18" charset="0"/>
                <a:cs typeface="Times New Roman" pitchFamily="18" charset="0"/>
              </a:rPr>
              <a:t>has high status and dignity.</a:t>
            </a:r>
          </a:p>
        </p:txBody>
      </p:sp>
    </p:spTree>
    <p:extLst>
      <p:ext uri="{BB962C8B-B14F-4D97-AF65-F5344CB8AC3E}">
        <p14:creationId xmlns:p14="http://schemas.microsoft.com/office/powerpoint/2010/main" val="827830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162800" cy="2438400"/>
          </a:xfrm>
        </p:spPr>
        <p:txBody>
          <a:bodyPr>
            <a:normAutofit/>
          </a:bodyPr>
          <a:lstStyle/>
          <a:p>
            <a:r>
              <a:rPr lang="en-US" sz="2800" b="1" dirty="0" smtClean="0">
                <a:latin typeface="Times New Roman" pitchFamily="18" charset="0"/>
                <a:cs typeface="Times New Roman" pitchFamily="18" charset="0"/>
              </a:rPr>
              <a:t>         PROFESSIONAL TEACHER</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685800" y="1447800"/>
            <a:ext cx="7620000" cy="4373563"/>
          </a:xfrm>
        </p:spPr>
        <p:txBody>
          <a:bodyPr>
            <a:noAutofit/>
          </a:bodyPr>
          <a:lstStyle/>
          <a:p>
            <a:pPr marL="342900" indent="-342900">
              <a:lnSpc>
                <a:spcPct val="150000"/>
              </a:lnSpc>
              <a:buFont typeface="Arial" pitchFamily="34" charset="0"/>
              <a:buChar char="•"/>
            </a:pPr>
            <a:r>
              <a:rPr lang="en-US" sz="1600" b="1" dirty="0" smtClean="0">
                <a:solidFill>
                  <a:schemeClr val="tx2"/>
                </a:solidFill>
                <a:latin typeface="Times New Roman" pitchFamily="18" charset="0"/>
                <a:cs typeface="Times New Roman" pitchFamily="18" charset="0"/>
              </a:rPr>
              <a:t>Possesses sufficient level of mastery over the content knowledge of the subject</a:t>
            </a:r>
          </a:p>
          <a:p>
            <a:pPr marL="342900" indent="-342900">
              <a:lnSpc>
                <a:spcPct val="150000"/>
              </a:lnSpc>
              <a:buFont typeface="Arial" pitchFamily="34" charset="0"/>
              <a:buChar char="•"/>
            </a:pPr>
            <a:r>
              <a:rPr lang="en-US" sz="1600" b="1" dirty="0" smtClean="0">
                <a:solidFill>
                  <a:schemeClr val="tx2"/>
                </a:solidFill>
                <a:latin typeface="Times New Roman" pitchFamily="18" charset="0"/>
                <a:cs typeface="Times New Roman" pitchFamily="18" charset="0"/>
              </a:rPr>
              <a:t>Continuously strives to update his/her knowledge through self-study</a:t>
            </a:r>
            <a:r>
              <a:rPr lang="en-US" sz="1600" b="1" smtClean="0">
                <a:solidFill>
                  <a:schemeClr val="tx2"/>
                </a:solidFill>
                <a:latin typeface="Times New Roman" pitchFamily="18" charset="0"/>
                <a:cs typeface="Times New Roman" pitchFamily="18" charset="0"/>
              </a:rPr>
              <a:t>, reflections,discussion </a:t>
            </a:r>
            <a:r>
              <a:rPr lang="en-US" sz="1600" b="1" dirty="0" smtClean="0">
                <a:solidFill>
                  <a:schemeClr val="tx2"/>
                </a:solidFill>
                <a:latin typeface="Times New Roman" pitchFamily="18" charset="0"/>
                <a:cs typeface="Times New Roman" pitchFamily="18" charset="0"/>
              </a:rPr>
              <a:t>with colleagues and participation in orientation or tanning programs.</a:t>
            </a:r>
          </a:p>
          <a:p>
            <a:pPr marL="342900" indent="-342900">
              <a:lnSpc>
                <a:spcPct val="150000"/>
              </a:lnSpc>
              <a:buFont typeface="Arial" pitchFamily="34" charset="0"/>
              <a:buChar char="•"/>
            </a:pPr>
            <a:r>
              <a:rPr lang="en-US" sz="1600" b="1" dirty="0" smtClean="0">
                <a:solidFill>
                  <a:schemeClr val="tx2"/>
                </a:solidFill>
                <a:latin typeface="Times New Roman" pitchFamily="18" charset="0"/>
                <a:cs typeface="Times New Roman" pitchFamily="18" charset="0"/>
              </a:rPr>
              <a:t>Is a keen observer of children’s behavior in different settings</a:t>
            </a:r>
          </a:p>
          <a:p>
            <a:pPr marL="342900" indent="-342900">
              <a:lnSpc>
                <a:spcPct val="150000"/>
              </a:lnSpc>
              <a:buFont typeface="Arial" pitchFamily="34" charset="0"/>
              <a:buChar char="•"/>
            </a:pPr>
            <a:r>
              <a:rPr lang="en-US" sz="1600" b="1" dirty="0" smtClean="0">
                <a:solidFill>
                  <a:schemeClr val="tx2"/>
                </a:solidFill>
                <a:latin typeface="Times New Roman" pitchFamily="18" charset="0"/>
                <a:cs typeface="Times New Roman" pitchFamily="18" charset="0"/>
              </a:rPr>
              <a:t>Sincerely commuted to the students and always keeps their interests above every thing else.</a:t>
            </a:r>
          </a:p>
          <a:p>
            <a:pPr marL="342900" indent="-342900">
              <a:lnSpc>
                <a:spcPct val="150000"/>
              </a:lnSpc>
              <a:buFont typeface="Arial" pitchFamily="34" charset="0"/>
              <a:buChar char="•"/>
            </a:pPr>
            <a:r>
              <a:rPr lang="en-US" sz="1600" b="1" dirty="0" smtClean="0">
                <a:solidFill>
                  <a:schemeClr val="tx2"/>
                </a:solidFill>
                <a:latin typeface="Times New Roman" pitchFamily="18" charset="0"/>
                <a:cs typeface="Times New Roman" pitchFamily="18" charset="0"/>
              </a:rPr>
              <a:t>Is committed to the teaching profession, strives to contribute towards its further development.</a:t>
            </a:r>
          </a:p>
          <a:p>
            <a:pPr marL="342900" indent="-342900">
              <a:lnSpc>
                <a:spcPct val="150000"/>
              </a:lnSpc>
              <a:buFont typeface="Arial" pitchFamily="34" charset="0"/>
              <a:buChar char="•"/>
            </a:pPr>
            <a:r>
              <a:rPr lang="en-US" sz="1600" b="1" dirty="0" smtClean="0">
                <a:solidFill>
                  <a:schemeClr val="tx2"/>
                </a:solidFill>
                <a:latin typeface="Times New Roman" pitchFamily="18" charset="0"/>
                <a:cs typeface="Times New Roman" pitchFamily="18" charset="0"/>
              </a:rPr>
              <a:t>Well-versed in providing guidance and counseling to students and is always willing to help them in solving their problems.</a:t>
            </a:r>
          </a:p>
          <a:p>
            <a:pPr marL="342900" indent="-342900">
              <a:lnSpc>
                <a:spcPct val="150000"/>
              </a:lnSpc>
              <a:buFont typeface="Arial" pitchFamily="34" charset="0"/>
              <a:buChar char="•"/>
            </a:pPr>
            <a:r>
              <a:rPr lang="en-US" sz="1600" b="1" dirty="0" smtClean="0">
                <a:solidFill>
                  <a:schemeClr val="tx2"/>
                </a:solidFill>
                <a:latin typeface="Times New Roman" pitchFamily="18" charset="0"/>
                <a:cs typeface="Times New Roman" pitchFamily="18" charset="0"/>
              </a:rPr>
              <a:t>Possesses a fair amount of expertise in various professional tasks such as teaching ,testing, curriculum making, textbook writing aids etc.</a:t>
            </a:r>
          </a:p>
        </p:txBody>
      </p:sp>
    </p:spTree>
    <p:extLst>
      <p:ext uri="{BB962C8B-B14F-4D97-AF65-F5344CB8AC3E}">
        <p14:creationId xmlns:p14="http://schemas.microsoft.com/office/powerpoint/2010/main" val="24669251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7754713" cy="1524000"/>
          </a:xfrm>
        </p:spPr>
        <p:txBody>
          <a:bodyPr/>
          <a:lstStyle/>
          <a:p>
            <a:pPr algn="ctr"/>
            <a:r>
              <a:rPr lang="en-US" sz="2800" b="1" dirty="0" smtClean="0">
                <a:latin typeface="Times New Roman" pitchFamily="18" charset="0"/>
                <a:cs typeface="Times New Roman" pitchFamily="18" charset="0"/>
              </a:rPr>
              <a:t>Characteristics of Effective teaching</a:t>
            </a:r>
            <a:br>
              <a:rPr lang="en-US" sz="2800" b="1"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(Related to organization and clarity</a:t>
            </a:r>
            <a:r>
              <a:rPr lang="en-US" sz="2800" b="1" dirty="0" smtClean="0">
                <a:latin typeface="Times New Roman" pitchFamily="18" charset="0"/>
                <a:cs typeface="Times New Roman" pitchFamily="18" charset="0"/>
              </a:rPr>
              <a:t>)</a:t>
            </a:r>
            <a:endParaRPr lang="en-US" sz="2800" b="1" dirty="0">
              <a:latin typeface="Times New Roman" pitchFamily="18" charset="0"/>
              <a:cs typeface="Times New Roman" pitchFamily="18" charset="0"/>
            </a:endParaRPr>
          </a:p>
        </p:txBody>
      </p:sp>
      <p:sp>
        <p:nvSpPr>
          <p:cNvPr id="3" name="Text Placeholder 2"/>
          <p:cNvSpPr>
            <a:spLocks noGrp="1"/>
          </p:cNvSpPr>
          <p:nvPr>
            <p:ph type="body" idx="1"/>
          </p:nvPr>
        </p:nvSpPr>
        <p:spPr>
          <a:xfrm>
            <a:off x="533400" y="228600"/>
            <a:ext cx="7391400" cy="5715000"/>
          </a:xfrm>
        </p:spPr>
        <p:txBody>
          <a:bodyPr>
            <a:normAutofit/>
          </a:bodyPr>
          <a:lstStyle/>
          <a:p>
            <a:pPr marL="285750" indent="-285750" algn="l">
              <a:lnSpc>
                <a:spcPct val="150000"/>
              </a:lnSpc>
              <a:buFont typeface="Wingdings" pitchFamily="2" charset="2"/>
              <a:buChar char="v"/>
            </a:pPr>
            <a:r>
              <a:rPr lang="en-US" sz="1600" b="1" dirty="0" smtClean="0">
                <a:solidFill>
                  <a:schemeClr val="tx2"/>
                </a:solidFill>
                <a:latin typeface="Times New Roman" pitchFamily="18" charset="0"/>
                <a:cs typeface="Times New Roman" pitchFamily="18" charset="0"/>
              </a:rPr>
              <a:t>Well prepared with his/her topic before going to the class.</a:t>
            </a:r>
          </a:p>
          <a:p>
            <a:pPr marL="285750" indent="-285750">
              <a:lnSpc>
                <a:spcPct val="150000"/>
              </a:lnSpc>
              <a:buFont typeface="Wingdings" pitchFamily="2" charset="2"/>
              <a:buChar char="v"/>
            </a:pPr>
            <a:r>
              <a:rPr lang="en-US" sz="1600" b="1" dirty="0" smtClean="0">
                <a:solidFill>
                  <a:schemeClr val="tx2"/>
                </a:solidFill>
                <a:latin typeface="Times New Roman" pitchFamily="18" charset="0"/>
                <a:cs typeface="Times New Roman" pitchFamily="18" charset="0"/>
              </a:rPr>
              <a:t>Explain everything very clearly with relevant example.</a:t>
            </a:r>
          </a:p>
          <a:p>
            <a:pPr marL="285750" indent="-285750" algn="l">
              <a:lnSpc>
                <a:spcPct val="150000"/>
              </a:lnSpc>
              <a:buFont typeface="Wingdings" pitchFamily="2" charset="2"/>
              <a:buChar char="v"/>
            </a:pPr>
            <a:r>
              <a:rPr lang="en-US" sz="1600" b="1" dirty="0" smtClean="0">
                <a:solidFill>
                  <a:schemeClr val="tx2"/>
                </a:solidFill>
                <a:latin typeface="Times New Roman" pitchFamily="18" charset="0"/>
                <a:cs typeface="Times New Roman" pitchFamily="18" charset="0"/>
              </a:rPr>
              <a:t>Makes difficult topics easy to understand keep his/her learner in mind  and the level of the class.</a:t>
            </a:r>
          </a:p>
          <a:p>
            <a:pPr marL="285750" indent="-285750" algn="l">
              <a:lnSpc>
                <a:spcPct val="150000"/>
              </a:lnSpc>
              <a:buFont typeface="Wingdings" pitchFamily="2" charset="2"/>
              <a:buChar char="v"/>
            </a:pPr>
            <a:r>
              <a:rPr lang="en-US" sz="1600" b="1" dirty="0" smtClean="0">
                <a:solidFill>
                  <a:schemeClr val="tx2"/>
                </a:solidFill>
                <a:latin typeface="Times New Roman" pitchFamily="18" charset="0"/>
                <a:cs typeface="Times New Roman" pitchFamily="18" charset="0"/>
              </a:rPr>
              <a:t>Uses lot of examples, pictures ,details, variety of models and content related  teaching aids in his /her teaching for making  students easy and memorable learning.</a:t>
            </a:r>
          </a:p>
          <a:p>
            <a:pPr marL="285750" indent="-285750" algn="l">
              <a:lnSpc>
                <a:spcPct val="150000"/>
              </a:lnSpc>
              <a:buFont typeface="Wingdings" pitchFamily="2" charset="2"/>
              <a:buChar char="v"/>
            </a:pPr>
            <a:r>
              <a:rPr lang="en-US" sz="1600" b="1" dirty="0" smtClean="0">
                <a:solidFill>
                  <a:schemeClr val="tx2"/>
                </a:solidFill>
                <a:latin typeface="Times New Roman" pitchFamily="18" charset="0"/>
                <a:cs typeface="Times New Roman" pitchFamily="18" charset="0"/>
              </a:rPr>
              <a:t>Try to fulfill all objectives of the course and the topic in the allocated time.</a:t>
            </a:r>
          </a:p>
          <a:p>
            <a:pPr marL="285750" indent="-285750" algn="l">
              <a:lnSpc>
                <a:spcPct val="150000"/>
              </a:lnSpc>
              <a:buFont typeface="Arial" pitchFamily="34" charset="0"/>
              <a:buChar char="•"/>
            </a:pPr>
            <a:endParaRPr lang="en-US" sz="1600" b="1" dirty="0" smtClean="0">
              <a:solidFill>
                <a:schemeClr val="tx2"/>
              </a:solidFill>
              <a:latin typeface="Times New Roman" pitchFamily="18" charset="0"/>
              <a:cs typeface="Times New Roman" pitchFamily="18" charset="0"/>
            </a:endParaRPr>
          </a:p>
          <a:p>
            <a:endParaRPr lang="en-US" sz="1400" dirty="0"/>
          </a:p>
        </p:txBody>
      </p:sp>
    </p:spTree>
    <p:extLst>
      <p:ext uri="{BB962C8B-B14F-4D97-AF65-F5344CB8AC3E}">
        <p14:creationId xmlns:p14="http://schemas.microsoft.com/office/powerpoint/2010/main" val="42760967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2617</TotalTime>
  <Words>2111</Words>
  <Application>Microsoft Office PowerPoint</Application>
  <PresentationFormat>On-screen Show (4:3)</PresentationFormat>
  <Paragraphs>224</Paragraphs>
  <Slides>27</Slides>
  <Notes>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Adjacency</vt:lpstr>
      <vt:lpstr>    Topic- Teaching as a Profession</vt:lpstr>
      <vt:lpstr>Learning outcome</vt:lpstr>
      <vt:lpstr>Nature of teaching</vt:lpstr>
      <vt:lpstr> What is Teaching</vt:lpstr>
      <vt:lpstr>PowerPoint Presentation</vt:lpstr>
      <vt:lpstr>PowerPoint Presentation</vt:lpstr>
      <vt:lpstr>Teaching As a Profession</vt:lpstr>
      <vt:lpstr>         PROFESSIONAL TEACHER</vt:lpstr>
      <vt:lpstr>Characteristics of Effective teaching (Related to organization and clarity)</vt:lpstr>
      <vt:lpstr>(Approach Analytic and Synthetic Approach)    </vt:lpstr>
      <vt:lpstr>Characteristics of Effective teaching (Dynamism and Enthusiasm)</vt:lpstr>
      <vt:lpstr> Characteristics of Effective teaching  (Instructor-Group Interaction)</vt:lpstr>
      <vt:lpstr>Characteristics of Effective and ineffective teaching (Instructor-Individual Student Interaction) </vt:lpstr>
      <vt:lpstr> characteristics of Ineffective teaching</vt:lpstr>
      <vt:lpstr>Faculty Development Program </vt:lpstr>
      <vt:lpstr>Faculty Development Program </vt:lpstr>
      <vt:lpstr>Why teaching is the most important profession </vt:lpstr>
      <vt:lpstr>PowerPoint Presentation</vt:lpstr>
      <vt:lpstr>Qualities of a professional Teacher</vt:lpstr>
      <vt:lpstr>Qualities of a Professional teacher</vt:lpstr>
      <vt:lpstr>Attitude of student-teacher towards teaching</vt:lpstr>
      <vt:lpstr>Teaching and learning for sustainable future </vt:lpstr>
      <vt:lpstr>Teaching and learning for sustainable future</vt:lpstr>
      <vt:lpstr>Teaching and learning for sustainable future</vt:lpstr>
      <vt:lpstr>Conclusion</vt:lpstr>
      <vt:lpstr>                                                  References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AS A PROFESSION</dc:title>
  <dc:creator>user</dc:creator>
  <cp:lastModifiedBy>user</cp:lastModifiedBy>
  <cp:revision>96</cp:revision>
  <dcterms:created xsi:type="dcterms:W3CDTF">2020-06-20T16:42:16Z</dcterms:created>
  <dcterms:modified xsi:type="dcterms:W3CDTF">2020-07-30T06:59:00Z</dcterms:modified>
</cp:coreProperties>
</file>